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768" r:id="rId3"/>
    <p:sldId id="769" r:id="rId4"/>
    <p:sldId id="770" r:id="rId5"/>
    <p:sldId id="771" r:id="rId6"/>
    <p:sldId id="772" r:id="rId7"/>
    <p:sldId id="773" r:id="rId8"/>
    <p:sldId id="774" r:id="rId9"/>
    <p:sldId id="775" r:id="rId10"/>
    <p:sldId id="258" r:id="rId11"/>
    <p:sldId id="776" r:id="rId12"/>
    <p:sldId id="777" r:id="rId13"/>
    <p:sldId id="778" r:id="rId14"/>
    <p:sldId id="259" r:id="rId15"/>
    <p:sldId id="779" r:id="rId16"/>
    <p:sldId id="780" r:id="rId17"/>
    <p:sldId id="781" r:id="rId18"/>
    <p:sldId id="782" r:id="rId19"/>
    <p:sldId id="260" r:id="rId20"/>
    <p:sldId id="783" r:id="rId21"/>
    <p:sldId id="784" r:id="rId22"/>
    <p:sldId id="785" r:id="rId23"/>
    <p:sldId id="786" r:id="rId24"/>
    <p:sldId id="261" r:id="rId25"/>
    <p:sldId id="788" r:id="rId26"/>
    <p:sldId id="789" r:id="rId27"/>
    <p:sldId id="790" r:id="rId28"/>
    <p:sldId id="791" r:id="rId29"/>
    <p:sldId id="792" r:id="rId30"/>
    <p:sldId id="793" r:id="rId31"/>
    <p:sldId id="262" r:id="rId32"/>
    <p:sldId id="794" r:id="rId33"/>
    <p:sldId id="795" r:id="rId34"/>
    <p:sldId id="796" r:id="rId35"/>
    <p:sldId id="263" r:id="rId36"/>
    <p:sldId id="264" r:id="rId37"/>
    <p:sldId id="797" r:id="rId38"/>
    <p:sldId id="798" r:id="rId39"/>
    <p:sldId id="265" r:id="rId40"/>
    <p:sldId id="799" r:id="rId41"/>
    <p:sldId id="266" r:id="rId42"/>
    <p:sldId id="800" r:id="rId43"/>
    <p:sldId id="801" r:id="rId44"/>
    <p:sldId id="268" r:id="rId45"/>
    <p:sldId id="269" r:id="rId46"/>
    <p:sldId id="802" r:id="rId47"/>
    <p:sldId id="803" r:id="rId48"/>
    <p:sldId id="270" r:id="rId49"/>
    <p:sldId id="804" r:id="rId50"/>
    <p:sldId id="805" r:id="rId51"/>
    <p:sldId id="272" r:id="rId52"/>
    <p:sldId id="806" r:id="rId53"/>
    <p:sldId id="807" r:id="rId54"/>
    <p:sldId id="808" r:id="rId55"/>
    <p:sldId id="273" r:id="rId56"/>
    <p:sldId id="809" r:id="rId57"/>
    <p:sldId id="274" r:id="rId58"/>
    <p:sldId id="275" r:id="rId59"/>
    <p:sldId id="810" r:id="rId60"/>
    <p:sldId id="811" r:id="rId61"/>
    <p:sldId id="812" r:id="rId62"/>
    <p:sldId id="813" r:id="rId63"/>
    <p:sldId id="814" r:id="rId64"/>
    <p:sldId id="276" r:id="rId65"/>
    <p:sldId id="815" r:id="rId66"/>
  </p:sldIdLst>
  <p:sldSz cx="12192000" cy="6858000"/>
  <p:notesSz cx="6858000" cy="9144000"/>
  <p:defaultText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86" d="100"/>
          <a:sy n="86" d="100"/>
        </p:scale>
        <p:origin x="654"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FDAC33C-0BE7-4B9C-9307-0A17325D4CFF}"/>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AR"/>
          </a:p>
        </p:txBody>
      </p:sp>
      <p:sp>
        <p:nvSpPr>
          <p:cNvPr id="3" name="Subtítulo 2">
            <a:extLst>
              <a:ext uri="{FF2B5EF4-FFF2-40B4-BE49-F238E27FC236}">
                <a16:creationId xmlns:a16="http://schemas.microsoft.com/office/drawing/2014/main" id="{DE5B3EDF-8E6F-48CA-9CA9-067CFF02D79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AR"/>
          </a:p>
        </p:txBody>
      </p:sp>
      <p:sp>
        <p:nvSpPr>
          <p:cNvPr id="4" name="Marcador de fecha 3">
            <a:extLst>
              <a:ext uri="{FF2B5EF4-FFF2-40B4-BE49-F238E27FC236}">
                <a16:creationId xmlns:a16="http://schemas.microsoft.com/office/drawing/2014/main" id="{895E8268-ACAB-471F-B8F9-83401B0F6422}"/>
              </a:ext>
            </a:extLst>
          </p:cNvPr>
          <p:cNvSpPr>
            <a:spLocks noGrp="1"/>
          </p:cNvSpPr>
          <p:nvPr>
            <p:ph type="dt" sz="half" idx="10"/>
          </p:nvPr>
        </p:nvSpPr>
        <p:spPr/>
        <p:txBody>
          <a:bodyPr/>
          <a:lstStyle/>
          <a:p>
            <a:fld id="{B21644A6-AB47-47CC-A813-81DEF6BAD608}" type="datetimeFigureOut">
              <a:rPr lang="es-AR" smtClean="0"/>
              <a:t>20/5/2024</a:t>
            </a:fld>
            <a:endParaRPr lang="es-AR"/>
          </a:p>
        </p:txBody>
      </p:sp>
      <p:sp>
        <p:nvSpPr>
          <p:cNvPr id="5" name="Marcador de pie de página 4">
            <a:extLst>
              <a:ext uri="{FF2B5EF4-FFF2-40B4-BE49-F238E27FC236}">
                <a16:creationId xmlns:a16="http://schemas.microsoft.com/office/drawing/2014/main" id="{C1C9C3EB-79D0-4B37-B8E1-D47B357A9D9B}"/>
              </a:ext>
            </a:extLst>
          </p:cNvPr>
          <p:cNvSpPr>
            <a:spLocks noGrp="1"/>
          </p:cNvSpPr>
          <p:nvPr>
            <p:ph type="ftr" sz="quarter" idx="11"/>
          </p:nvPr>
        </p:nvSpPr>
        <p:spPr/>
        <p:txBody>
          <a:bodyPr/>
          <a:lstStyle/>
          <a:p>
            <a:endParaRPr lang="es-AR"/>
          </a:p>
        </p:txBody>
      </p:sp>
      <p:sp>
        <p:nvSpPr>
          <p:cNvPr id="6" name="Marcador de número de diapositiva 5">
            <a:extLst>
              <a:ext uri="{FF2B5EF4-FFF2-40B4-BE49-F238E27FC236}">
                <a16:creationId xmlns:a16="http://schemas.microsoft.com/office/drawing/2014/main" id="{897A8B02-EBBA-423D-8D02-43912DE84A41}"/>
              </a:ext>
            </a:extLst>
          </p:cNvPr>
          <p:cNvSpPr>
            <a:spLocks noGrp="1"/>
          </p:cNvSpPr>
          <p:nvPr>
            <p:ph type="sldNum" sz="quarter" idx="12"/>
          </p:nvPr>
        </p:nvSpPr>
        <p:spPr/>
        <p:txBody>
          <a:bodyPr/>
          <a:lstStyle/>
          <a:p>
            <a:fld id="{22C018DA-9F29-4505-A851-87FD738F1EE4}" type="slidenum">
              <a:rPr lang="es-AR" smtClean="0"/>
              <a:t>‹Nº›</a:t>
            </a:fld>
            <a:endParaRPr lang="es-AR"/>
          </a:p>
        </p:txBody>
      </p:sp>
    </p:spTree>
    <p:extLst>
      <p:ext uri="{BB962C8B-B14F-4D97-AF65-F5344CB8AC3E}">
        <p14:creationId xmlns:p14="http://schemas.microsoft.com/office/powerpoint/2010/main" val="19062610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F9F00F0-3949-4C0F-8F52-0C92D8DA47C3}"/>
              </a:ext>
            </a:extLst>
          </p:cNvPr>
          <p:cNvSpPr>
            <a:spLocks noGrp="1"/>
          </p:cNvSpPr>
          <p:nvPr>
            <p:ph type="title"/>
          </p:nvPr>
        </p:nvSpPr>
        <p:spPr/>
        <p:txBody>
          <a:bodyPr/>
          <a:lstStyle/>
          <a:p>
            <a:r>
              <a:rPr lang="es-ES"/>
              <a:t>Haga clic para modificar el estilo de título del patrón</a:t>
            </a:r>
            <a:endParaRPr lang="es-AR"/>
          </a:p>
        </p:txBody>
      </p:sp>
      <p:sp>
        <p:nvSpPr>
          <p:cNvPr id="3" name="Marcador de contenido 2">
            <a:extLst>
              <a:ext uri="{FF2B5EF4-FFF2-40B4-BE49-F238E27FC236}">
                <a16:creationId xmlns:a16="http://schemas.microsoft.com/office/drawing/2014/main" id="{4EB76EFD-74EE-43E2-946D-20F62F6EDF75}"/>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fecha 3">
            <a:extLst>
              <a:ext uri="{FF2B5EF4-FFF2-40B4-BE49-F238E27FC236}">
                <a16:creationId xmlns:a16="http://schemas.microsoft.com/office/drawing/2014/main" id="{DB450AFF-72C4-4D60-93CF-827D57DE2BF5}"/>
              </a:ext>
            </a:extLst>
          </p:cNvPr>
          <p:cNvSpPr>
            <a:spLocks noGrp="1"/>
          </p:cNvSpPr>
          <p:nvPr>
            <p:ph type="dt" sz="half" idx="10"/>
          </p:nvPr>
        </p:nvSpPr>
        <p:spPr/>
        <p:txBody>
          <a:bodyPr/>
          <a:lstStyle/>
          <a:p>
            <a:fld id="{B21644A6-AB47-47CC-A813-81DEF6BAD608}" type="datetimeFigureOut">
              <a:rPr lang="es-AR" smtClean="0"/>
              <a:t>20/5/2024</a:t>
            </a:fld>
            <a:endParaRPr lang="es-AR"/>
          </a:p>
        </p:txBody>
      </p:sp>
      <p:sp>
        <p:nvSpPr>
          <p:cNvPr id="5" name="Marcador de pie de página 4">
            <a:extLst>
              <a:ext uri="{FF2B5EF4-FFF2-40B4-BE49-F238E27FC236}">
                <a16:creationId xmlns:a16="http://schemas.microsoft.com/office/drawing/2014/main" id="{5949AF56-ECF9-497C-95B3-8D0701B8FC71}"/>
              </a:ext>
            </a:extLst>
          </p:cNvPr>
          <p:cNvSpPr>
            <a:spLocks noGrp="1"/>
          </p:cNvSpPr>
          <p:nvPr>
            <p:ph type="ftr" sz="quarter" idx="11"/>
          </p:nvPr>
        </p:nvSpPr>
        <p:spPr/>
        <p:txBody>
          <a:bodyPr/>
          <a:lstStyle/>
          <a:p>
            <a:endParaRPr lang="es-AR"/>
          </a:p>
        </p:txBody>
      </p:sp>
      <p:sp>
        <p:nvSpPr>
          <p:cNvPr id="6" name="Marcador de número de diapositiva 5">
            <a:extLst>
              <a:ext uri="{FF2B5EF4-FFF2-40B4-BE49-F238E27FC236}">
                <a16:creationId xmlns:a16="http://schemas.microsoft.com/office/drawing/2014/main" id="{4B163F99-CFA2-4786-8B32-CCC90E9667E9}"/>
              </a:ext>
            </a:extLst>
          </p:cNvPr>
          <p:cNvSpPr>
            <a:spLocks noGrp="1"/>
          </p:cNvSpPr>
          <p:nvPr>
            <p:ph type="sldNum" sz="quarter" idx="12"/>
          </p:nvPr>
        </p:nvSpPr>
        <p:spPr/>
        <p:txBody>
          <a:bodyPr/>
          <a:lstStyle/>
          <a:p>
            <a:fld id="{22C018DA-9F29-4505-A851-87FD738F1EE4}" type="slidenum">
              <a:rPr lang="es-AR" smtClean="0"/>
              <a:t>‹Nº›</a:t>
            </a:fld>
            <a:endParaRPr lang="es-AR"/>
          </a:p>
        </p:txBody>
      </p:sp>
    </p:spTree>
    <p:extLst>
      <p:ext uri="{BB962C8B-B14F-4D97-AF65-F5344CB8AC3E}">
        <p14:creationId xmlns:p14="http://schemas.microsoft.com/office/powerpoint/2010/main" val="28892157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FB40D2C-8AB3-4C84-B445-8DED01041E22}"/>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AR"/>
          </a:p>
        </p:txBody>
      </p:sp>
      <p:sp>
        <p:nvSpPr>
          <p:cNvPr id="3" name="Marcador de texto 2">
            <a:extLst>
              <a:ext uri="{FF2B5EF4-FFF2-40B4-BE49-F238E27FC236}">
                <a16:creationId xmlns:a16="http://schemas.microsoft.com/office/drawing/2014/main" id="{1483B965-E1D9-4202-B129-DB93D18D309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EF656189-8429-4BE0-8200-A3454ED890EB}"/>
              </a:ext>
            </a:extLst>
          </p:cNvPr>
          <p:cNvSpPr>
            <a:spLocks noGrp="1"/>
          </p:cNvSpPr>
          <p:nvPr>
            <p:ph type="dt" sz="half" idx="10"/>
          </p:nvPr>
        </p:nvSpPr>
        <p:spPr/>
        <p:txBody>
          <a:bodyPr/>
          <a:lstStyle/>
          <a:p>
            <a:fld id="{B21644A6-AB47-47CC-A813-81DEF6BAD608}" type="datetimeFigureOut">
              <a:rPr lang="es-AR" smtClean="0"/>
              <a:t>20/5/2024</a:t>
            </a:fld>
            <a:endParaRPr lang="es-AR"/>
          </a:p>
        </p:txBody>
      </p:sp>
      <p:sp>
        <p:nvSpPr>
          <p:cNvPr id="5" name="Marcador de pie de página 4">
            <a:extLst>
              <a:ext uri="{FF2B5EF4-FFF2-40B4-BE49-F238E27FC236}">
                <a16:creationId xmlns:a16="http://schemas.microsoft.com/office/drawing/2014/main" id="{029284AD-FF69-44B1-87F1-20CEA158F2C2}"/>
              </a:ext>
            </a:extLst>
          </p:cNvPr>
          <p:cNvSpPr>
            <a:spLocks noGrp="1"/>
          </p:cNvSpPr>
          <p:nvPr>
            <p:ph type="ftr" sz="quarter" idx="11"/>
          </p:nvPr>
        </p:nvSpPr>
        <p:spPr/>
        <p:txBody>
          <a:bodyPr/>
          <a:lstStyle/>
          <a:p>
            <a:endParaRPr lang="es-AR"/>
          </a:p>
        </p:txBody>
      </p:sp>
      <p:sp>
        <p:nvSpPr>
          <p:cNvPr id="6" name="Marcador de número de diapositiva 5">
            <a:extLst>
              <a:ext uri="{FF2B5EF4-FFF2-40B4-BE49-F238E27FC236}">
                <a16:creationId xmlns:a16="http://schemas.microsoft.com/office/drawing/2014/main" id="{235A2B7A-AD9E-4B17-B787-E19B3FA6700A}"/>
              </a:ext>
            </a:extLst>
          </p:cNvPr>
          <p:cNvSpPr>
            <a:spLocks noGrp="1"/>
          </p:cNvSpPr>
          <p:nvPr>
            <p:ph type="sldNum" sz="quarter" idx="12"/>
          </p:nvPr>
        </p:nvSpPr>
        <p:spPr/>
        <p:txBody>
          <a:bodyPr/>
          <a:lstStyle/>
          <a:p>
            <a:fld id="{22C018DA-9F29-4505-A851-87FD738F1EE4}" type="slidenum">
              <a:rPr lang="es-AR" smtClean="0"/>
              <a:t>‹Nº›</a:t>
            </a:fld>
            <a:endParaRPr lang="es-AR"/>
          </a:p>
        </p:txBody>
      </p:sp>
    </p:spTree>
    <p:extLst>
      <p:ext uri="{BB962C8B-B14F-4D97-AF65-F5344CB8AC3E}">
        <p14:creationId xmlns:p14="http://schemas.microsoft.com/office/powerpoint/2010/main" val="36855834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49B41C2-F45E-4DAC-A5E8-47796E79BC01}"/>
              </a:ext>
            </a:extLst>
          </p:cNvPr>
          <p:cNvSpPr>
            <a:spLocks noGrp="1"/>
          </p:cNvSpPr>
          <p:nvPr>
            <p:ph type="title"/>
          </p:nvPr>
        </p:nvSpPr>
        <p:spPr/>
        <p:txBody>
          <a:bodyPr/>
          <a:lstStyle/>
          <a:p>
            <a:r>
              <a:rPr lang="es-ES"/>
              <a:t>Haga clic para modificar el estilo de título del patrón</a:t>
            </a:r>
            <a:endParaRPr lang="es-AR"/>
          </a:p>
        </p:txBody>
      </p:sp>
      <p:sp>
        <p:nvSpPr>
          <p:cNvPr id="3" name="Marcador de contenido 2">
            <a:extLst>
              <a:ext uri="{FF2B5EF4-FFF2-40B4-BE49-F238E27FC236}">
                <a16:creationId xmlns:a16="http://schemas.microsoft.com/office/drawing/2014/main" id="{923084B3-0875-4C5E-B34C-3886BC233C12}"/>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contenido 3">
            <a:extLst>
              <a:ext uri="{FF2B5EF4-FFF2-40B4-BE49-F238E27FC236}">
                <a16:creationId xmlns:a16="http://schemas.microsoft.com/office/drawing/2014/main" id="{6D4DBD9A-9799-497A-BCFC-EB5561F2D71B}"/>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5" name="Marcador de fecha 4">
            <a:extLst>
              <a:ext uri="{FF2B5EF4-FFF2-40B4-BE49-F238E27FC236}">
                <a16:creationId xmlns:a16="http://schemas.microsoft.com/office/drawing/2014/main" id="{AE70FB29-29DC-454E-A1D3-528AFA7F233F}"/>
              </a:ext>
            </a:extLst>
          </p:cNvPr>
          <p:cNvSpPr>
            <a:spLocks noGrp="1"/>
          </p:cNvSpPr>
          <p:nvPr>
            <p:ph type="dt" sz="half" idx="10"/>
          </p:nvPr>
        </p:nvSpPr>
        <p:spPr/>
        <p:txBody>
          <a:bodyPr/>
          <a:lstStyle/>
          <a:p>
            <a:fld id="{B21644A6-AB47-47CC-A813-81DEF6BAD608}" type="datetimeFigureOut">
              <a:rPr lang="es-AR" smtClean="0"/>
              <a:t>20/5/2024</a:t>
            </a:fld>
            <a:endParaRPr lang="es-AR"/>
          </a:p>
        </p:txBody>
      </p:sp>
      <p:sp>
        <p:nvSpPr>
          <p:cNvPr id="6" name="Marcador de pie de página 5">
            <a:extLst>
              <a:ext uri="{FF2B5EF4-FFF2-40B4-BE49-F238E27FC236}">
                <a16:creationId xmlns:a16="http://schemas.microsoft.com/office/drawing/2014/main" id="{1A5FEC83-0729-4806-8EB1-AF0218013A59}"/>
              </a:ext>
            </a:extLst>
          </p:cNvPr>
          <p:cNvSpPr>
            <a:spLocks noGrp="1"/>
          </p:cNvSpPr>
          <p:nvPr>
            <p:ph type="ftr" sz="quarter" idx="11"/>
          </p:nvPr>
        </p:nvSpPr>
        <p:spPr/>
        <p:txBody>
          <a:bodyPr/>
          <a:lstStyle/>
          <a:p>
            <a:endParaRPr lang="es-AR"/>
          </a:p>
        </p:txBody>
      </p:sp>
      <p:sp>
        <p:nvSpPr>
          <p:cNvPr id="7" name="Marcador de número de diapositiva 6">
            <a:extLst>
              <a:ext uri="{FF2B5EF4-FFF2-40B4-BE49-F238E27FC236}">
                <a16:creationId xmlns:a16="http://schemas.microsoft.com/office/drawing/2014/main" id="{52634BE5-2333-4754-B92A-C46499DA8F85}"/>
              </a:ext>
            </a:extLst>
          </p:cNvPr>
          <p:cNvSpPr>
            <a:spLocks noGrp="1"/>
          </p:cNvSpPr>
          <p:nvPr>
            <p:ph type="sldNum" sz="quarter" idx="12"/>
          </p:nvPr>
        </p:nvSpPr>
        <p:spPr/>
        <p:txBody>
          <a:bodyPr/>
          <a:lstStyle/>
          <a:p>
            <a:fld id="{22C018DA-9F29-4505-A851-87FD738F1EE4}" type="slidenum">
              <a:rPr lang="es-AR" smtClean="0"/>
              <a:t>‹Nº›</a:t>
            </a:fld>
            <a:endParaRPr lang="es-AR"/>
          </a:p>
        </p:txBody>
      </p:sp>
    </p:spTree>
    <p:extLst>
      <p:ext uri="{BB962C8B-B14F-4D97-AF65-F5344CB8AC3E}">
        <p14:creationId xmlns:p14="http://schemas.microsoft.com/office/powerpoint/2010/main" val="39284283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7F156E8-E899-41C6-976E-9C7D4E78847C}"/>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AR"/>
          </a:p>
        </p:txBody>
      </p:sp>
      <p:sp>
        <p:nvSpPr>
          <p:cNvPr id="3" name="Marcador de texto 2">
            <a:extLst>
              <a:ext uri="{FF2B5EF4-FFF2-40B4-BE49-F238E27FC236}">
                <a16:creationId xmlns:a16="http://schemas.microsoft.com/office/drawing/2014/main" id="{681FAEB5-A9D2-42D2-87A6-79286674A2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845EEF7A-43CF-4039-A7E9-1F4BB9862856}"/>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5" name="Marcador de texto 4">
            <a:extLst>
              <a:ext uri="{FF2B5EF4-FFF2-40B4-BE49-F238E27FC236}">
                <a16:creationId xmlns:a16="http://schemas.microsoft.com/office/drawing/2014/main" id="{F0D96FAB-BC72-444D-AFB5-39CAEB0ACF3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5F9A6729-B58E-4C4A-B98C-C79F5F636D2A}"/>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7" name="Marcador de fecha 6">
            <a:extLst>
              <a:ext uri="{FF2B5EF4-FFF2-40B4-BE49-F238E27FC236}">
                <a16:creationId xmlns:a16="http://schemas.microsoft.com/office/drawing/2014/main" id="{3171E362-61FB-4AE6-A316-222C327C1E8C}"/>
              </a:ext>
            </a:extLst>
          </p:cNvPr>
          <p:cNvSpPr>
            <a:spLocks noGrp="1"/>
          </p:cNvSpPr>
          <p:nvPr>
            <p:ph type="dt" sz="half" idx="10"/>
          </p:nvPr>
        </p:nvSpPr>
        <p:spPr/>
        <p:txBody>
          <a:bodyPr/>
          <a:lstStyle/>
          <a:p>
            <a:fld id="{B21644A6-AB47-47CC-A813-81DEF6BAD608}" type="datetimeFigureOut">
              <a:rPr lang="es-AR" smtClean="0"/>
              <a:t>20/5/2024</a:t>
            </a:fld>
            <a:endParaRPr lang="es-AR"/>
          </a:p>
        </p:txBody>
      </p:sp>
      <p:sp>
        <p:nvSpPr>
          <p:cNvPr id="8" name="Marcador de pie de página 7">
            <a:extLst>
              <a:ext uri="{FF2B5EF4-FFF2-40B4-BE49-F238E27FC236}">
                <a16:creationId xmlns:a16="http://schemas.microsoft.com/office/drawing/2014/main" id="{77A6063A-7944-4AC5-A242-A3F5652BC576}"/>
              </a:ext>
            </a:extLst>
          </p:cNvPr>
          <p:cNvSpPr>
            <a:spLocks noGrp="1"/>
          </p:cNvSpPr>
          <p:nvPr>
            <p:ph type="ftr" sz="quarter" idx="11"/>
          </p:nvPr>
        </p:nvSpPr>
        <p:spPr/>
        <p:txBody>
          <a:bodyPr/>
          <a:lstStyle/>
          <a:p>
            <a:endParaRPr lang="es-AR"/>
          </a:p>
        </p:txBody>
      </p:sp>
      <p:sp>
        <p:nvSpPr>
          <p:cNvPr id="9" name="Marcador de número de diapositiva 8">
            <a:extLst>
              <a:ext uri="{FF2B5EF4-FFF2-40B4-BE49-F238E27FC236}">
                <a16:creationId xmlns:a16="http://schemas.microsoft.com/office/drawing/2014/main" id="{2B07CEF1-D0E7-42EE-AECF-2F3C3168F702}"/>
              </a:ext>
            </a:extLst>
          </p:cNvPr>
          <p:cNvSpPr>
            <a:spLocks noGrp="1"/>
          </p:cNvSpPr>
          <p:nvPr>
            <p:ph type="sldNum" sz="quarter" idx="12"/>
          </p:nvPr>
        </p:nvSpPr>
        <p:spPr/>
        <p:txBody>
          <a:bodyPr/>
          <a:lstStyle/>
          <a:p>
            <a:fld id="{22C018DA-9F29-4505-A851-87FD738F1EE4}" type="slidenum">
              <a:rPr lang="es-AR" smtClean="0"/>
              <a:t>‹Nº›</a:t>
            </a:fld>
            <a:endParaRPr lang="es-AR"/>
          </a:p>
        </p:txBody>
      </p:sp>
    </p:spTree>
    <p:extLst>
      <p:ext uri="{BB962C8B-B14F-4D97-AF65-F5344CB8AC3E}">
        <p14:creationId xmlns:p14="http://schemas.microsoft.com/office/powerpoint/2010/main" val="5121104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C9A62AF-DA72-4C99-A24E-D0D7E13F4307}"/>
              </a:ext>
            </a:extLst>
          </p:cNvPr>
          <p:cNvSpPr>
            <a:spLocks noGrp="1"/>
          </p:cNvSpPr>
          <p:nvPr>
            <p:ph type="title"/>
          </p:nvPr>
        </p:nvSpPr>
        <p:spPr/>
        <p:txBody>
          <a:bodyPr/>
          <a:lstStyle/>
          <a:p>
            <a:r>
              <a:rPr lang="es-ES"/>
              <a:t>Haga clic para modificar el estilo de título del patrón</a:t>
            </a:r>
            <a:endParaRPr lang="es-AR"/>
          </a:p>
        </p:txBody>
      </p:sp>
      <p:sp>
        <p:nvSpPr>
          <p:cNvPr id="3" name="Marcador de fecha 2">
            <a:extLst>
              <a:ext uri="{FF2B5EF4-FFF2-40B4-BE49-F238E27FC236}">
                <a16:creationId xmlns:a16="http://schemas.microsoft.com/office/drawing/2014/main" id="{52CA50BA-EA16-4B1A-BD69-78B0A20535DD}"/>
              </a:ext>
            </a:extLst>
          </p:cNvPr>
          <p:cNvSpPr>
            <a:spLocks noGrp="1"/>
          </p:cNvSpPr>
          <p:nvPr>
            <p:ph type="dt" sz="half" idx="10"/>
          </p:nvPr>
        </p:nvSpPr>
        <p:spPr/>
        <p:txBody>
          <a:bodyPr/>
          <a:lstStyle/>
          <a:p>
            <a:fld id="{B21644A6-AB47-47CC-A813-81DEF6BAD608}" type="datetimeFigureOut">
              <a:rPr lang="es-AR" smtClean="0"/>
              <a:t>20/5/2024</a:t>
            </a:fld>
            <a:endParaRPr lang="es-AR"/>
          </a:p>
        </p:txBody>
      </p:sp>
      <p:sp>
        <p:nvSpPr>
          <p:cNvPr id="4" name="Marcador de pie de página 3">
            <a:extLst>
              <a:ext uri="{FF2B5EF4-FFF2-40B4-BE49-F238E27FC236}">
                <a16:creationId xmlns:a16="http://schemas.microsoft.com/office/drawing/2014/main" id="{4FB7C558-D959-4BFD-81EF-F7F5776115C3}"/>
              </a:ext>
            </a:extLst>
          </p:cNvPr>
          <p:cNvSpPr>
            <a:spLocks noGrp="1"/>
          </p:cNvSpPr>
          <p:nvPr>
            <p:ph type="ftr" sz="quarter" idx="11"/>
          </p:nvPr>
        </p:nvSpPr>
        <p:spPr/>
        <p:txBody>
          <a:bodyPr/>
          <a:lstStyle/>
          <a:p>
            <a:endParaRPr lang="es-AR"/>
          </a:p>
        </p:txBody>
      </p:sp>
      <p:sp>
        <p:nvSpPr>
          <p:cNvPr id="5" name="Marcador de número de diapositiva 4">
            <a:extLst>
              <a:ext uri="{FF2B5EF4-FFF2-40B4-BE49-F238E27FC236}">
                <a16:creationId xmlns:a16="http://schemas.microsoft.com/office/drawing/2014/main" id="{6E89DA49-F964-49F3-BBFE-29D03CF8D74A}"/>
              </a:ext>
            </a:extLst>
          </p:cNvPr>
          <p:cNvSpPr>
            <a:spLocks noGrp="1"/>
          </p:cNvSpPr>
          <p:nvPr>
            <p:ph type="sldNum" sz="quarter" idx="12"/>
          </p:nvPr>
        </p:nvSpPr>
        <p:spPr/>
        <p:txBody>
          <a:bodyPr/>
          <a:lstStyle/>
          <a:p>
            <a:fld id="{22C018DA-9F29-4505-A851-87FD738F1EE4}" type="slidenum">
              <a:rPr lang="es-AR" smtClean="0"/>
              <a:t>‹Nº›</a:t>
            </a:fld>
            <a:endParaRPr lang="es-AR"/>
          </a:p>
        </p:txBody>
      </p:sp>
    </p:spTree>
    <p:extLst>
      <p:ext uri="{BB962C8B-B14F-4D97-AF65-F5344CB8AC3E}">
        <p14:creationId xmlns:p14="http://schemas.microsoft.com/office/powerpoint/2010/main" val="42125926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C206CE29-B59F-4B93-BFFD-6A92F8E7A2D5}"/>
              </a:ext>
            </a:extLst>
          </p:cNvPr>
          <p:cNvSpPr>
            <a:spLocks noGrp="1"/>
          </p:cNvSpPr>
          <p:nvPr>
            <p:ph type="dt" sz="half" idx="10"/>
          </p:nvPr>
        </p:nvSpPr>
        <p:spPr/>
        <p:txBody>
          <a:bodyPr/>
          <a:lstStyle/>
          <a:p>
            <a:fld id="{B21644A6-AB47-47CC-A813-81DEF6BAD608}" type="datetimeFigureOut">
              <a:rPr lang="es-AR" smtClean="0"/>
              <a:t>20/5/2024</a:t>
            </a:fld>
            <a:endParaRPr lang="es-AR"/>
          </a:p>
        </p:txBody>
      </p:sp>
      <p:sp>
        <p:nvSpPr>
          <p:cNvPr id="3" name="Marcador de pie de página 2">
            <a:extLst>
              <a:ext uri="{FF2B5EF4-FFF2-40B4-BE49-F238E27FC236}">
                <a16:creationId xmlns:a16="http://schemas.microsoft.com/office/drawing/2014/main" id="{A01B4F1F-F48B-4B1D-A726-4D5FC064A867}"/>
              </a:ext>
            </a:extLst>
          </p:cNvPr>
          <p:cNvSpPr>
            <a:spLocks noGrp="1"/>
          </p:cNvSpPr>
          <p:nvPr>
            <p:ph type="ftr" sz="quarter" idx="11"/>
          </p:nvPr>
        </p:nvSpPr>
        <p:spPr/>
        <p:txBody>
          <a:bodyPr/>
          <a:lstStyle/>
          <a:p>
            <a:endParaRPr lang="es-AR"/>
          </a:p>
        </p:txBody>
      </p:sp>
      <p:sp>
        <p:nvSpPr>
          <p:cNvPr id="4" name="Marcador de número de diapositiva 3">
            <a:extLst>
              <a:ext uri="{FF2B5EF4-FFF2-40B4-BE49-F238E27FC236}">
                <a16:creationId xmlns:a16="http://schemas.microsoft.com/office/drawing/2014/main" id="{81743AE5-706A-403B-A229-FDD3CFFDA979}"/>
              </a:ext>
            </a:extLst>
          </p:cNvPr>
          <p:cNvSpPr>
            <a:spLocks noGrp="1"/>
          </p:cNvSpPr>
          <p:nvPr>
            <p:ph type="sldNum" sz="quarter" idx="12"/>
          </p:nvPr>
        </p:nvSpPr>
        <p:spPr/>
        <p:txBody>
          <a:bodyPr/>
          <a:lstStyle/>
          <a:p>
            <a:fld id="{22C018DA-9F29-4505-A851-87FD738F1EE4}" type="slidenum">
              <a:rPr lang="es-AR" smtClean="0"/>
              <a:t>‹Nº›</a:t>
            </a:fld>
            <a:endParaRPr lang="es-AR"/>
          </a:p>
        </p:txBody>
      </p:sp>
    </p:spTree>
    <p:extLst>
      <p:ext uri="{BB962C8B-B14F-4D97-AF65-F5344CB8AC3E}">
        <p14:creationId xmlns:p14="http://schemas.microsoft.com/office/powerpoint/2010/main" val="4801834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CFAB04E-55AE-4B9B-A112-0881C5329E7D}"/>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AR"/>
          </a:p>
        </p:txBody>
      </p:sp>
      <p:sp>
        <p:nvSpPr>
          <p:cNvPr id="3" name="Marcador de contenido 2">
            <a:extLst>
              <a:ext uri="{FF2B5EF4-FFF2-40B4-BE49-F238E27FC236}">
                <a16:creationId xmlns:a16="http://schemas.microsoft.com/office/drawing/2014/main" id="{6E7831E4-45CE-4AA5-942C-7A3C57C1285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texto 3">
            <a:extLst>
              <a:ext uri="{FF2B5EF4-FFF2-40B4-BE49-F238E27FC236}">
                <a16:creationId xmlns:a16="http://schemas.microsoft.com/office/drawing/2014/main" id="{9DEB96C4-7025-43A0-8A39-4B27102D54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32D6D4F3-D7A4-4A5E-B0E1-6671B40857D6}"/>
              </a:ext>
            </a:extLst>
          </p:cNvPr>
          <p:cNvSpPr>
            <a:spLocks noGrp="1"/>
          </p:cNvSpPr>
          <p:nvPr>
            <p:ph type="dt" sz="half" idx="10"/>
          </p:nvPr>
        </p:nvSpPr>
        <p:spPr/>
        <p:txBody>
          <a:bodyPr/>
          <a:lstStyle/>
          <a:p>
            <a:fld id="{B21644A6-AB47-47CC-A813-81DEF6BAD608}" type="datetimeFigureOut">
              <a:rPr lang="es-AR" smtClean="0"/>
              <a:t>20/5/2024</a:t>
            </a:fld>
            <a:endParaRPr lang="es-AR"/>
          </a:p>
        </p:txBody>
      </p:sp>
      <p:sp>
        <p:nvSpPr>
          <p:cNvPr id="6" name="Marcador de pie de página 5">
            <a:extLst>
              <a:ext uri="{FF2B5EF4-FFF2-40B4-BE49-F238E27FC236}">
                <a16:creationId xmlns:a16="http://schemas.microsoft.com/office/drawing/2014/main" id="{0120A3E3-FD6C-4171-8C40-B09213C81213}"/>
              </a:ext>
            </a:extLst>
          </p:cNvPr>
          <p:cNvSpPr>
            <a:spLocks noGrp="1"/>
          </p:cNvSpPr>
          <p:nvPr>
            <p:ph type="ftr" sz="quarter" idx="11"/>
          </p:nvPr>
        </p:nvSpPr>
        <p:spPr/>
        <p:txBody>
          <a:bodyPr/>
          <a:lstStyle/>
          <a:p>
            <a:endParaRPr lang="es-AR"/>
          </a:p>
        </p:txBody>
      </p:sp>
      <p:sp>
        <p:nvSpPr>
          <p:cNvPr id="7" name="Marcador de número de diapositiva 6">
            <a:extLst>
              <a:ext uri="{FF2B5EF4-FFF2-40B4-BE49-F238E27FC236}">
                <a16:creationId xmlns:a16="http://schemas.microsoft.com/office/drawing/2014/main" id="{FBB6C46C-5110-4E89-81ED-AB5CE6E140FE}"/>
              </a:ext>
            </a:extLst>
          </p:cNvPr>
          <p:cNvSpPr>
            <a:spLocks noGrp="1"/>
          </p:cNvSpPr>
          <p:nvPr>
            <p:ph type="sldNum" sz="quarter" idx="12"/>
          </p:nvPr>
        </p:nvSpPr>
        <p:spPr/>
        <p:txBody>
          <a:bodyPr/>
          <a:lstStyle/>
          <a:p>
            <a:fld id="{22C018DA-9F29-4505-A851-87FD738F1EE4}" type="slidenum">
              <a:rPr lang="es-AR" smtClean="0"/>
              <a:t>‹Nº›</a:t>
            </a:fld>
            <a:endParaRPr lang="es-AR"/>
          </a:p>
        </p:txBody>
      </p:sp>
    </p:spTree>
    <p:extLst>
      <p:ext uri="{BB962C8B-B14F-4D97-AF65-F5344CB8AC3E}">
        <p14:creationId xmlns:p14="http://schemas.microsoft.com/office/powerpoint/2010/main" val="20935657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675C282-15ED-4CE7-901A-8F791B36E67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AR"/>
          </a:p>
        </p:txBody>
      </p:sp>
      <p:sp>
        <p:nvSpPr>
          <p:cNvPr id="3" name="Marcador de posición de imagen 2">
            <a:extLst>
              <a:ext uri="{FF2B5EF4-FFF2-40B4-BE49-F238E27FC236}">
                <a16:creationId xmlns:a16="http://schemas.microsoft.com/office/drawing/2014/main" id="{A739E389-6907-495B-B09E-39DF8CFDFA2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AR"/>
          </a:p>
        </p:txBody>
      </p:sp>
      <p:sp>
        <p:nvSpPr>
          <p:cNvPr id="4" name="Marcador de texto 3">
            <a:extLst>
              <a:ext uri="{FF2B5EF4-FFF2-40B4-BE49-F238E27FC236}">
                <a16:creationId xmlns:a16="http://schemas.microsoft.com/office/drawing/2014/main" id="{B9CB1E7A-E85A-43F8-85C0-122D6E231A5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9C5C89D-1D73-4409-8BDC-53DD2425D755}"/>
              </a:ext>
            </a:extLst>
          </p:cNvPr>
          <p:cNvSpPr>
            <a:spLocks noGrp="1"/>
          </p:cNvSpPr>
          <p:nvPr>
            <p:ph type="dt" sz="half" idx="10"/>
          </p:nvPr>
        </p:nvSpPr>
        <p:spPr/>
        <p:txBody>
          <a:bodyPr/>
          <a:lstStyle/>
          <a:p>
            <a:fld id="{B21644A6-AB47-47CC-A813-81DEF6BAD608}" type="datetimeFigureOut">
              <a:rPr lang="es-AR" smtClean="0"/>
              <a:t>20/5/2024</a:t>
            </a:fld>
            <a:endParaRPr lang="es-AR"/>
          </a:p>
        </p:txBody>
      </p:sp>
      <p:sp>
        <p:nvSpPr>
          <p:cNvPr id="6" name="Marcador de pie de página 5">
            <a:extLst>
              <a:ext uri="{FF2B5EF4-FFF2-40B4-BE49-F238E27FC236}">
                <a16:creationId xmlns:a16="http://schemas.microsoft.com/office/drawing/2014/main" id="{A8A35DB4-12C4-4CC8-AB8A-9F5FC4F9A886}"/>
              </a:ext>
            </a:extLst>
          </p:cNvPr>
          <p:cNvSpPr>
            <a:spLocks noGrp="1"/>
          </p:cNvSpPr>
          <p:nvPr>
            <p:ph type="ftr" sz="quarter" idx="11"/>
          </p:nvPr>
        </p:nvSpPr>
        <p:spPr/>
        <p:txBody>
          <a:bodyPr/>
          <a:lstStyle/>
          <a:p>
            <a:endParaRPr lang="es-AR"/>
          </a:p>
        </p:txBody>
      </p:sp>
      <p:sp>
        <p:nvSpPr>
          <p:cNvPr id="7" name="Marcador de número de diapositiva 6">
            <a:extLst>
              <a:ext uri="{FF2B5EF4-FFF2-40B4-BE49-F238E27FC236}">
                <a16:creationId xmlns:a16="http://schemas.microsoft.com/office/drawing/2014/main" id="{7F1010FF-A38B-433C-9F60-9FA1E4D7DA97}"/>
              </a:ext>
            </a:extLst>
          </p:cNvPr>
          <p:cNvSpPr>
            <a:spLocks noGrp="1"/>
          </p:cNvSpPr>
          <p:nvPr>
            <p:ph type="sldNum" sz="quarter" idx="12"/>
          </p:nvPr>
        </p:nvSpPr>
        <p:spPr/>
        <p:txBody>
          <a:bodyPr/>
          <a:lstStyle/>
          <a:p>
            <a:fld id="{22C018DA-9F29-4505-A851-87FD738F1EE4}" type="slidenum">
              <a:rPr lang="es-AR" smtClean="0"/>
              <a:t>‹Nº›</a:t>
            </a:fld>
            <a:endParaRPr lang="es-AR"/>
          </a:p>
        </p:txBody>
      </p:sp>
    </p:spTree>
    <p:extLst>
      <p:ext uri="{BB962C8B-B14F-4D97-AF65-F5344CB8AC3E}">
        <p14:creationId xmlns:p14="http://schemas.microsoft.com/office/powerpoint/2010/main" val="2538544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AA535C4-F822-4110-98C0-3C881C4B8E01}"/>
              </a:ext>
            </a:extLst>
          </p:cNvPr>
          <p:cNvSpPr>
            <a:spLocks noGrp="1"/>
          </p:cNvSpPr>
          <p:nvPr>
            <p:ph type="title"/>
          </p:nvPr>
        </p:nvSpPr>
        <p:spPr/>
        <p:txBody>
          <a:bodyPr/>
          <a:lstStyle/>
          <a:p>
            <a:r>
              <a:rPr lang="es-ES"/>
              <a:t>Haga clic para modificar el estilo de título del patrón</a:t>
            </a:r>
            <a:endParaRPr lang="es-AR"/>
          </a:p>
        </p:txBody>
      </p:sp>
      <p:sp>
        <p:nvSpPr>
          <p:cNvPr id="3" name="Marcador de texto vertical 2">
            <a:extLst>
              <a:ext uri="{FF2B5EF4-FFF2-40B4-BE49-F238E27FC236}">
                <a16:creationId xmlns:a16="http://schemas.microsoft.com/office/drawing/2014/main" id="{F34A1BEC-B03C-4A1E-8EA4-11D20F964453}"/>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fecha 3">
            <a:extLst>
              <a:ext uri="{FF2B5EF4-FFF2-40B4-BE49-F238E27FC236}">
                <a16:creationId xmlns:a16="http://schemas.microsoft.com/office/drawing/2014/main" id="{51722874-70B7-452F-8623-96D79FC9A73F}"/>
              </a:ext>
            </a:extLst>
          </p:cNvPr>
          <p:cNvSpPr>
            <a:spLocks noGrp="1"/>
          </p:cNvSpPr>
          <p:nvPr>
            <p:ph type="dt" sz="half" idx="10"/>
          </p:nvPr>
        </p:nvSpPr>
        <p:spPr/>
        <p:txBody>
          <a:bodyPr/>
          <a:lstStyle/>
          <a:p>
            <a:fld id="{B21644A6-AB47-47CC-A813-81DEF6BAD608}" type="datetimeFigureOut">
              <a:rPr lang="es-AR" smtClean="0"/>
              <a:t>20/5/2024</a:t>
            </a:fld>
            <a:endParaRPr lang="es-AR"/>
          </a:p>
        </p:txBody>
      </p:sp>
      <p:sp>
        <p:nvSpPr>
          <p:cNvPr id="5" name="Marcador de pie de página 4">
            <a:extLst>
              <a:ext uri="{FF2B5EF4-FFF2-40B4-BE49-F238E27FC236}">
                <a16:creationId xmlns:a16="http://schemas.microsoft.com/office/drawing/2014/main" id="{01920522-9F6E-489B-B988-70352C0B929F}"/>
              </a:ext>
            </a:extLst>
          </p:cNvPr>
          <p:cNvSpPr>
            <a:spLocks noGrp="1"/>
          </p:cNvSpPr>
          <p:nvPr>
            <p:ph type="ftr" sz="quarter" idx="11"/>
          </p:nvPr>
        </p:nvSpPr>
        <p:spPr/>
        <p:txBody>
          <a:bodyPr/>
          <a:lstStyle/>
          <a:p>
            <a:endParaRPr lang="es-AR"/>
          </a:p>
        </p:txBody>
      </p:sp>
      <p:sp>
        <p:nvSpPr>
          <p:cNvPr id="6" name="Marcador de número de diapositiva 5">
            <a:extLst>
              <a:ext uri="{FF2B5EF4-FFF2-40B4-BE49-F238E27FC236}">
                <a16:creationId xmlns:a16="http://schemas.microsoft.com/office/drawing/2014/main" id="{303FC3B6-2BD0-4A8D-98A6-B2252E81A714}"/>
              </a:ext>
            </a:extLst>
          </p:cNvPr>
          <p:cNvSpPr>
            <a:spLocks noGrp="1"/>
          </p:cNvSpPr>
          <p:nvPr>
            <p:ph type="sldNum" sz="quarter" idx="12"/>
          </p:nvPr>
        </p:nvSpPr>
        <p:spPr/>
        <p:txBody>
          <a:bodyPr/>
          <a:lstStyle/>
          <a:p>
            <a:fld id="{22C018DA-9F29-4505-A851-87FD738F1EE4}" type="slidenum">
              <a:rPr lang="es-AR" smtClean="0"/>
              <a:t>‹Nº›</a:t>
            </a:fld>
            <a:endParaRPr lang="es-AR"/>
          </a:p>
        </p:txBody>
      </p:sp>
    </p:spTree>
    <p:extLst>
      <p:ext uri="{BB962C8B-B14F-4D97-AF65-F5344CB8AC3E}">
        <p14:creationId xmlns:p14="http://schemas.microsoft.com/office/powerpoint/2010/main" val="25706661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D7F30E9B-8206-4310-8A1A-80C735E69EC0}"/>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AR"/>
          </a:p>
        </p:txBody>
      </p:sp>
      <p:sp>
        <p:nvSpPr>
          <p:cNvPr id="3" name="Marcador de texto vertical 2">
            <a:extLst>
              <a:ext uri="{FF2B5EF4-FFF2-40B4-BE49-F238E27FC236}">
                <a16:creationId xmlns:a16="http://schemas.microsoft.com/office/drawing/2014/main" id="{BE72D375-D335-453F-A7DD-5B37B157E6DB}"/>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fecha 3">
            <a:extLst>
              <a:ext uri="{FF2B5EF4-FFF2-40B4-BE49-F238E27FC236}">
                <a16:creationId xmlns:a16="http://schemas.microsoft.com/office/drawing/2014/main" id="{36F5A1D9-0CE3-4CA0-944F-F648DD7A1DBA}"/>
              </a:ext>
            </a:extLst>
          </p:cNvPr>
          <p:cNvSpPr>
            <a:spLocks noGrp="1"/>
          </p:cNvSpPr>
          <p:nvPr>
            <p:ph type="dt" sz="half" idx="10"/>
          </p:nvPr>
        </p:nvSpPr>
        <p:spPr/>
        <p:txBody>
          <a:bodyPr/>
          <a:lstStyle/>
          <a:p>
            <a:fld id="{B21644A6-AB47-47CC-A813-81DEF6BAD608}" type="datetimeFigureOut">
              <a:rPr lang="es-AR" smtClean="0"/>
              <a:t>20/5/2024</a:t>
            </a:fld>
            <a:endParaRPr lang="es-AR"/>
          </a:p>
        </p:txBody>
      </p:sp>
      <p:sp>
        <p:nvSpPr>
          <p:cNvPr id="5" name="Marcador de pie de página 4">
            <a:extLst>
              <a:ext uri="{FF2B5EF4-FFF2-40B4-BE49-F238E27FC236}">
                <a16:creationId xmlns:a16="http://schemas.microsoft.com/office/drawing/2014/main" id="{D8A6B2EA-C956-453E-AF59-5644C83753BF}"/>
              </a:ext>
            </a:extLst>
          </p:cNvPr>
          <p:cNvSpPr>
            <a:spLocks noGrp="1"/>
          </p:cNvSpPr>
          <p:nvPr>
            <p:ph type="ftr" sz="quarter" idx="11"/>
          </p:nvPr>
        </p:nvSpPr>
        <p:spPr/>
        <p:txBody>
          <a:bodyPr/>
          <a:lstStyle/>
          <a:p>
            <a:endParaRPr lang="es-AR"/>
          </a:p>
        </p:txBody>
      </p:sp>
      <p:sp>
        <p:nvSpPr>
          <p:cNvPr id="6" name="Marcador de número de diapositiva 5">
            <a:extLst>
              <a:ext uri="{FF2B5EF4-FFF2-40B4-BE49-F238E27FC236}">
                <a16:creationId xmlns:a16="http://schemas.microsoft.com/office/drawing/2014/main" id="{FA765F49-C2C0-498D-80FE-85705AAE7A40}"/>
              </a:ext>
            </a:extLst>
          </p:cNvPr>
          <p:cNvSpPr>
            <a:spLocks noGrp="1"/>
          </p:cNvSpPr>
          <p:nvPr>
            <p:ph type="sldNum" sz="quarter" idx="12"/>
          </p:nvPr>
        </p:nvSpPr>
        <p:spPr/>
        <p:txBody>
          <a:bodyPr/>
          <a:lstStyle/>
          <a:p>
            <a:fld id="{22C018DA-9F29-4505-A851-87FD738F1EE4}" type="slidenum">
              <a:rPr lang="es-AR" smtClean="0"/>
              <a:t>‹Nº›</a:t>
            </a:fld>
            <a:endParaRPr lang="es-AR"/>
          </a:p>
        </p:txBody>
      </p:sp>
    </p:spTree>
    <p:extLst>
      <p:ext uri="{BB962C8B-B14F-4D97-AF65-F5344CB8AC3E}">
        <p14:creationId xmlns:p14="http://schemas.microsoft.com/office/powerpoint/2010/main" val="38667148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9FB9584F-A0EA-4B32-B2F8-C4F56207D39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AR"/>
          </a:p>
        </p:txBody>
      </p:sp>
      <p:sp>
        <p:nvSpPr>
          <p:cNvPr id="3" name="Marcador de texto 2">
            <a:extLst>
              <a:ext uri="{FF2B5EF4-FFF2-40B4-BE49-F238E27FC236}">
                <a16:creationId xmlns:a16="http://schemas.microsoft.com/office/drawing/2014/main" id="{6800A6E3-66E6-48C5-8C94-52B80FF526E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fecha 3">
            <a:extLst>
              <a:ext uri="{FF2B5EF4-FFF2-40B4-BE49-F238E27FC236}">
                <a16:creationId xmlns:a16="http://schemas.microsoft.com/office/drawing/2014/main" id="{6BF9DE7E-1D81-42ED-AEE5-774CE1D9697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1644A6-AB47-47CC-A813-81DEF6BAD608}" type="datetimeFigureOut">
              <a:rPr lang="es-AR" smtClean="0"/>
              <a:t>20/5/2024</a:t>
            </a:fld>
            <a:endParaRPr lang="es-AR"/>
          </a:p>
        </p:txBody>
      </p:sp>
      <p:sp>
        <p:nvSpPr>
          <p:cNvPr id="5" name="Marcador de pie de página 4">
            <a:extLst>
              <a:ext uri="{FF2B5EF4-FFF2-40B4-BE49-F238E27FC236}">
                <a16:creationId xmlns:a16="http://schemas.microsoft.com/office/drawing/2014/main" id="{B0F228D3-7131-4CAA-8EA9-61BDCEC18E3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AR"/>
          </a:p>
        </p:txBody>
      </p:sp>
      <p:sp>
        <p:nvSpPr>
          <p:cNvPr id="6" name="Marcador de número de diapositiva 5">
            <a:extLst>
              <a:ext uri="{FF2B5EF4-FFF2-40B4-BE49-F238E27FC236}">
                <a16:creationId xmlns:a16="http://schemas.microsoft.com/office/drawing/2014/main" id="{AFAC65A1-0DB4-4E38-B90C-8C9C2D33870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C018DA-9F29-4505-A851-87FD738F1EE4}" type="slidenum">
              <a:rPr lang="es-AR" smtClean="0"/>
              <a:t>‹Nº›</a:t>
            </a:fld>
            <a:endParaRPr lang="es-AR"/>
          </a:p>
        </p:txBody>
      </p:sp>
    </p:spTree>
    <p:extLst>
      <p:ext uri="{BB962C8B-B14F-4D97-AF65-F5344CB8AC3E}">
        <p14:creationId xmlns:p14="http://schemas.microsoft.com/office/powerpoint/2010/main" val="1647418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xml"/><Relationship Id="rId5" Type="http://schemas.openxmlformats.org/officeDocument/2006/relationships/image" Target="../media/image20.png"/><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xml"/><Relationship Id="rId5" Type="http://schemas.openxmlformats.org/officeDocument/2006/relationships/image" Target="../media/image29.png"/><Relationship Id="rId4" Type="http://schemas.openxmlformats.org/officeDocument/2006/relationships/image" Target="../media/image28.png"/></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2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1.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2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1.xml"/><Relationship Id="rId5" Type="http://schemas.openxmlformats.org/officeDocument/2006/relationships/image" Target="../media/image51.png"/><Relationship Id="rId4" Type="http://schemas.openxmlformats.org/officeDocument/2006/relationships/image" Target="../media/image50.png"/></Relationships>
</file>

<file path=ppt/slides/_rels/slide29.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1.xml"/><Relationship Id="rId4" Type="http://schemas.openxmlformats.org/officeDocument/2006/relationships/image" Target="../media/image55.png"/></Relationships>
</file>

<file path=ppt/slides/_rels/slide3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1.xml"/><Relationship Id="rId4" Type="http://schemas.openxmlformats.org/officeDocument/2006/relationships/image" Target="../media/image58.png"/></Relationships>
</file>

<file path=ppt/slides/_rels/slide3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1.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_rels/slide33.xml.rels><?xml version="1.0" encoding="UTF-8" standalone="yes"?>
<Relationships xmlns="http://schemas.openxmlformats.org/package/2006/relationships"><Relationship Id="rId3" Type="http://schemas.openxmlformats.org/officeDocument/2006/relationships/image" Target="../media/image65.png"/><Relationship Id="rId7" Type="http://schemas.openxmlformats.org/officeDocument/2006/relationships/image" Target="../media/image69.png"/><Relationship Id="rId2" Type="http://schemas.openxmlformats.org/officeDocument/2006/relationships/image" Target="../media/image64.png"/><Relationship Id="rId1" Type="http://schemas.openxmlformats.org/officeDocument/2006/relationships/slideLayout" Target="../slideLayouts/slideLayout1.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png"/></Relationships>
</file>

<file path=ppt/slides/_rels/slide34.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1.xml"/><Relationship Id="rId5" Type="http://schemas.openxmlformats.org/officeDocument/2006/relationships/image" Target="../media/image73.png"/><Relationship Id="rId4" Type="http://schemas.openxmlformats.org/officeDocument/2006/relationships/image" Target="../media/image72.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1.xml"/><Relationship Id="rId4" Type="http://schemas.openxmlformats.org/officeDocument/2006/relationships/image" Target="../media/image85.png"/></Relationships>
</file>

<file path=ppt/slides/_rels/slide61.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ángulo 3">
            <a:extLst>
              <a:ext uri="{FF2B5EF4-FFF2-40B4-BE49-F238E27FC236}">
                <a16:creationId xmlns:a16="http://schemas.microsoft.com/office/drawing/2014/main" id="{91141503-B10D-417B-A1CF-23229119B9B5}"/>
              </a:ext>
            </a:extLst>
          </p:cNvPr>
          <p:cNvSpPr>
            <a:spLocks noChangeArrowheads="1"/>
          </p:cNvSpPr>
          <p:nvPr/>
        </p:nvSpPr>
        <p:spPr bwMode="auto">
          <a:xfrm>
            <a:off x="190500" y="111125"/>
            <a:ext cx="11755438" cy="674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ct val="0"/>
              </a:spcBef>
              <a:buFontTx/>
              <a:buNone/>
            </a:pPr>
            <a:r>
              <a:rPr lang="en-US" altLang="en-US" sz="3600" b="1" dirty="0"/>
              <a:t>1</a:t>
            </a:r>
          </a:p>
          <a:p>
            <a:pPr algn="just" eaLnBrk="1" hangingPunct="1">
              <a:lnSpc>
                <a:spcPct val="100000"/>
              </a:lnSpc>
              <a:spcBef>
                <a:spcPct val="0"/>
              </a:spcBef>
              <a:buFontTx/>
              <a:buNone/>
            </a:pPr>
            <a:r>
              <a:rPr lang="en-US" altLang="en-US" sz="3600" b="1" dirty="0" err="1"/>
              <a:t>Definiciones</a:t>
            </a:r>
            <a:r>
              <a:rPr lang="en-US" altLang="en-US" sz="3600" b="1" dirty="0"/>
              <a:t>: </a:t>
            </a:r>
            <a:r>
              <a:rPr lang="en-US" altLang="en-US" sz="3600" b="1" dirty="0" err="1"/>
              <a:t>Métodos</a:t>
            </a:r>
            <a:r>
              <a:rPr lang="en-US" altLang="en-US" sz="3600" b="1" dirty="0"/>
              <a:t> de </a:t>
            </a:r>
            <a:r>
              <a:rPr lang="en-US" altLang="en-US" sz="3600" b="1" dirty="0" err="1"/>
              <a:t>cálculo</a:t>
            </a:r>
            <a:endParaRPr lang="en-US" altLang="en-US" sz="3600" b="1" dirty="0"/>
          </a:p>
          <a:p>
            <a:pPr algn="just" eaLnBrk="1" hangingPunct="1">
              <a:lnSpc>
                <a:spcPct val="100000"/>
              </a:lnSpc>
              <a:spcBef>
                <a:spcPct val="0"/>
              </a:spcBef>
              <a:buFontTx/>
              <a:buNone/>
            </a:pPr>
            <a:endParaRPr lang="en-US" altLang="en-US" sz="1800" dirty="0"/>
          </a:p>
          <a:p>
            <a:pPr algn="just" eaLnBrk="1" hangingPunct="1">
              <a:lnSpc>
                <a:spcPct val="100000"/>
              </a:lnSpc>
              <a:spcBef>
                <a:spcPct val="0"/>
              </a:spcBef>
              <a:buFontTx/>
              <a:buNone/>
            </a:pPr>
            <a:r>
              <a:rPr lang="en-US" altLang="en-US" sz="1800" dirty="0"/>
              <a:t>Los </a:t>
            </a:r>
            <a:r>
              <a:rPr lang="en-US" altLang="en-US" sz="1800" dirty="0" err="1"/>
              <a:t>siguientes</a:t>
            </a:r>
            <a:r>
              <a:rPr lang="en-US" altLang="en-US" sz="1800" dirty="0"/>
              <a:t> </a:t>
            </a:r>
            <a:r>
              <a:rPr lang="en-US" altLang="en-US" sz="1800" dirty="0" err="1"/>
              <a:t>términos</a:t>
            </a:r>
            <a:r>
              <a:rPr lang="en-US" altLang="en-US" sz="1800" dirty="0"/>
              <a:t> y </a:t>
            </a:r>
            <a:r>
              <a:rPr lang="en-US" altLang="en-US" sz="1800" dirty="0" err="1"/>
              <a:t>definiciones</a:t>
            </a:r>
            <a:r>
              <a:rPr lang="en-US" altLang="en-US" sz="1800" dirty="0"/>
              <a:t> </a:t>
            </a:r>
            <a:r>
              <a:rPr lang="en-US" altLang="en-US" sz="1800" dirty="0" err="1"/>
              <a:t>corresponden</a:t>
            </a:r>
            <a:r>
              <a:rPr lang="en-US" altLang="en-US" sz="1800" dirty="0"/>
              <a:t> en gran </a:t>
            </a:r>
            <a:r>
              <a:rPr lang="en-US" altLang="en-US" sz="1800" dirty="0" err="1"/>
              <a:t>medida</a:t>
            </a:r>
            <a:r>
              <a:rPr lang="en-US" altLang="en-US" sz="1800" dirty="0"/>
              <a:t> a los </a:t>
            </a:r>
            <a:r>
              <a:rPr lang="en-US" altLang="en-US" sz="1800" dirty="0" err="1"/>
              <a:t>definidos</a:t>
            </a:r>
            <a:r>
              <a:rPr lang="en-US" altLang="en-US" sz="1800" dirty="0"/>
              <a:t> en la IEC 60909-0. </a:t>
            </a:r>
            <a:r>
              <a:rPr lang="en-US" altLang="en-US" sz="1800" dirty="0" err="1"/>
              <a:t>Consultar</a:t>
            </a:r>
            <a:r>
              <a:rPr lang="en-US" altLang="en-US" sz="1800" dirty="0"/>
              <a:t> </a:t>
            </a:r>
            <a:r>
              <a:rPr lang="en-US" altLang="en-US" sz="1800" dirty="0" err="1"/>
              <a:t>esta</a:t>
            </a:r>
            <a:r>
              <a:rPr lang="en-US" altLang="en-US" sz="1800" dirty="0"/>
              <a:t> </a:t>
            </a:r>
            <a:r>
              <a:rPr lang="en-US" altLang="en-US" sz="1800" dirty="0" err="1"/>
              <a:t>norma</a:t>
            </a:r>
            <a:r>
              <a:rPr lang="en-US" altLang="en-US" sz="1800" dirty="0"/>
              <a:t> para </a:t>
            </a:r>
            <a:r>
              <a:rPr lang="en-US" altLang="en-US" sz="1800" dirty="0" err="1"/>
              <a:t>conocer</a:t>
            </a:r>
            <a:r>
              <a:rPr lang="en-US" altLang="en-US" sz="1800" dirty="0"/>
              <a:t> </a:t>
            </a:r>
            <a:r>
              <a:rPr lang="en-US" altLang="en-US" sz="1800" dirty="0" err="1"/>
              <a:t>todos</a:t>
            </a:r>
            <a:r>
              <a:rPr lang="en-US" altLang="en-US" sz="1800" dirty="0"/>
              <a:t> los </a:t>
            </a:r>
            <a:r>
              <a:rPr lang="en-US" altLang="en-US" sz="1800" dirty="0" err="1"/>
              <a:t>términos</a:t>
            </a:r>
            <a:r>
              <a:rPr lang="en-US" altLang="en-US" sz="1800" dirty="0"/>
              <a:t> que no se </a:t>
            </a:r>
            <a:r>
              <a:rPr lang="en-US" altLang="en-US" sz="1800" dirty="0" err="1"/>
              <a:t>utilizan</a:t>
            </a:r>
            <a:r>
              <a:rPr lang="en-US" altLang="en-US" sz="1800" dirty="0"/>
              <a:t> en </a:t>
            </a:r>
            <a:r>
              <a:rPr lang="en-US" altLang="en-US" sz="1800" dirty="0" err="1"/>
              <a:t>este</a:t>
            </a:r>
            <a:r>
              <a:rPr lang="en-US" altLang="en-US" sz="1800" dirty="0"/>
              <a:t> </a:t>
            </a:r>
            <a:r>
              <a:rPr lang="en-US" altLang="en-US" sz="1800" dirty="0" err="1"/>
              <a:t>libro</a:t>
            </a:r>
            <a:r>
              <a:rPr lang="en-US" altLang="en-US" sz="1800" dirty="0"/>
              <a:t>.</a:t>
            </a:r>
          </a:p>
          <a:p>
            <a:pPr algn="just" eaLnBrk="1" hangingPunct="1">
              <a:lnSpc>
                <a:spcPct val="100000"/>
              </a:lnSpc>
              <a:spcBef>
                <a:spcPct val="0"/>
              </a:spcBef>
              <a:buFontTx/>
              <a:buNone/>
            </a:pPr>
            <a:r>
              <a:rPr lang="en-US" altLang="en-US" sz="1800" dirty="0"/>
              <a:t>Los </a:t>
            </a:r>
            <a:r>
              <a:rPr lang="en-US" altLang="en-US" sz="1800" dirty="0" err="1"/>
              <a:t>términos</a:t>
            </a:r>
            <a:r>
              <a:rPr lang="en-US" altLang="en-US" sz="1800" dirty="0"/>
              <a:t> </a:t>
            </a:r>
            <a:r>
              <a:rPr lang="en-US" altLang="en-US" sz="1800" dirty="0" err="1"/>
              <a:t>cortocircuito</a:t>
            </a:r>
            <a:r>
              <a:rPr lang="en-US" altLang="en-US" sz="1800" dirty="0"/>
              <a:t> y </a:t>
            </a:r>
            <a:r>
              <a:rPr lang="en-US" altLang="en-US" sz="1800" dirty="0" err="1"/>
              <a:t>falla</a:t>
            </a:r>
            <a:r>
              <a:rPr lang="en-US" altLang="en-US" sz="1800" dirty="0"/>
              <a:t> a tierra </a:t>
            </a:r>
            <a:r>
              <a:rPr lang="en-US" altLang="en-US" sz="1800" dirty="0" err="1"/>
              <a:t>describen</a:t>
            </a:r>
            <a:r>
              <a:rPr lang="en-US" altLang="en-US" sz="1800" dirty="0"/>
              <a:t> </a:t>
            </a:r>
            <a:r>
              <a:rPr lang="en-US" altLang="en-US" sz="1800" dirty="0" err="1"/>
              <a:t>fallas</a:t>
            </a:r>
            <a:r>
              <a:rPr lang="en-US" altLang="en-US" sz="1800" dirty="0"/>
              <a:t> en </a:t>
            </a:r>
            <a:r>
              <a:rPr lang="en-US" altLang="en-US" sz="1800" dirty="0" err="1"/>
              <a:t>el</a:t>
            </a:r>
            <a:r>
              <a:rPr lang="en-US" altLang="en-US" sz="1800" dirty="0"/>
              <a:t> </a:t>
            </a:r>
            <a:r>
              <a:rPr lang="en-US" altLang="en-US" sz="1800" dirty="0" err="1"/>
              <a:t>aislamiento</a:t>
            </a:r>
            <a:r>
              <a:rPr lang="en-US" altLang="en-US" sz="1800" dirty="0"/>
              <a:t> de </a:t>
            </a:r>
            <a:r>
              <a:rPr lang="en-US" altLang="en-US" sz="1800" dirty="0" err="1"/>
              <a:t>equipos</a:t>
            </a:r>
            <a:r>
              <a:rPr lang="en-US" altLang="en-US" sz="1800" dirty="0"/>
              <a:t>, que se </a:t>
            </a:r>
            <a:r>
              <a:rPr lang="en-US" altLang="en-US" sz="1800" dirty="0" err="1"/>
              <a:t>producen</a:t>
            </a:r>
            <a:r>
              <a:rPr lang="en-US" altLang="en-US" sz="1800" dirty="0"/>
              <a:t> </a:t>
            </a:r>
            <a:r>
              <a:rPr lang="en-US" altLang="en-US" sz="1800" dirty="0" err="1"/>
              <a:t>cuando</a:t>
            </a:r>
            <a:r>
              <a:rPr lang="en-US" altLang="en-US" sz="1800" dirty="0"/>
              <a:t> se </a:t>
            </a:r>
            <a:r>
              <a:rPr lang="en-US" altLang="en-US" sz="1800" dirty="0" err="1"/>
              <a:t>shuntean</a:t>
            </a:r>
            <a:r>
              <a:rPr lang="en-US" altLang="en-US" sz="1800" dirty="0"/>
              <a:t> </a:t>
            </a:r>
            <a:r>
              <a:rPr lang="en-US" altLang="en-US" sz="1800" dirty="0" err="1"/>
              <a:t>partes</a:t>
            </a:r>
            <a:r>
              <a:rPr lang="en-US" altLang="en-US" sz="1800" dirty="0"/>
              <a:t> </a:t>
            </a:r>
            <a:r>
              <a:rPr lang="en-US" altLang="en-US" sz="1800" dirty="0" err="1"/>
              <a:t>activas</a:t>
            </a:r>
            <a:r>
              <a:rPr lang="en-US" altLang="en-US" sz="1800" dirty="0"/>
              <a:t>.</a:t>
            </a:r>
          </a:p>
          <a:p>
            <a:pPr algn="just" eaLnBrk="1" hangingPunct="1">
              <a:lnSpc>
                <a:spcPct val="100000"/>
              </a:lnSpc>
              <a:spcBef>
                <a:spcPct val="0"/>
              </a:spcBef>
              <a:buFontTx/>
              <a:buNone/>
            </a:pPr>
            <a:r>
              <a:rPr lang="en-US" altLang="en-US" sz="1800" b="1" dirty="0"/>
              <a:t>1) </a:t>
            </a:r>
            <a:r>
              <a:rPr lang="en-US" altLang="en-US" sz="1800" b="1" dirty="0" err="1"/>
              <a:t>Causas</a:t>
            </a:r>
            <a:r>
              <a:rPr lang="en-US" altLang="en-US" sz="1800" b="1" dirty="0"/>
              <a:t>:</a:t>
            </a:r>
          </a:p>
          <a:p>
            <a:pPr algn="just" eaLnBrk="1" hangingPunct="1">
              <a:lnSpc>
                <a:spcPct val="100000"/>
              </a:lnSpc>
              <a:spcBef>
                <a:spcPct val="0"/>
              </a:spcBef>
              <a:buFontTx/>
              <a:buNone/>
            </a:pPr>
            <a:r>
              <a:rPr lang="en-US" altLang="en-US" sz="1800" dirty="0"/>
              <a:t>• </a:t>
            </a:r>
            <a:r>
              <a:rPr lang="en-US" altLang="en-US" sz="1800" dirty="0" err="1"/>
              <a:t>Sobretemperaturas</a:t>
            </a:r>
            <a:r>
              <a:rPr lang="en-US" altLang="en-US" sz="1800" dirty="0"/>
              <a:t> </a:t>
            </a:r>
            <a:r>
              <a:rPr lang="en-US" altLang="en-US" sz="1800" dirty="0" err="1"/>
              <a:t>debidas</a:t>
            </a:r>
            <a:r>
              <a:rPr lang="en-US" altLang="en-US" sz="1800" dirty="0"/>
              <a:t> a </a:t>
            </a:r>
            <a:r>
              <a:rPr lang="en-US" altLang="en-US" sz="1800" dirty="0" err="1"/>
              <a:t>sobrecorrientes</a:t>
            </a:r>
            <a:r>
              <a:rPr lang="en-US" altLang="en-US" sz="1800" dirty="0"/>
              <a:t> </a:t>
            </a:r>
            <a:r>
              <a:rPr lang="en-US" altLang="en-US" sz="1800" dirty="0" err="1"/>
              <a:t>excesivamente</a:t>
            </a:r>
            <a:r>
              <a:rPr lang="en-US" altLang="en-US" sz="1800" dirty="0"/>
              <a:t> </a:t>
            </a:r>
            <a:r>
              <a:rPr lang="en-US" altLang="en-US" sz="1800" dirty="0" err="1"/>
              <a:t>altas</a:t>
            </a:r>
            <a:r>
              <a:rPr lang="en-US" altLang="en-US" sz="1800" dirty="0"/>
              <a:t>;</a:t>
            </a:r>
          </a:p>
          <a:p>
            <a:pPr algn="just" eaLnBrk="1" hangingPunct="1">
              <a:lnSpc>
                <a:spcPct val="100000"/>
              </a:lnSpc>
              <a:spcBef>
                <a:spcPct val="0"/>
              </a:spcBef>
              <a:buFontTx/>
              <a:buNone/>
            </a:pPr>
            <a:r>
              <a:rPr lang="en-US" altLang="en-US" sz="1800" dirty="0"/>
              <a:t>• </a:t>
            </a:r>
            <a:r>
              <a:rPr lang="en-US" altLang="en-US" sz="1800" dirty="0" err="1"/>
              <a:t>Descargas</a:t>
            </a:r>
            <a:r>
              <a:rPr lang="en-US" altLang="en-US" sz="1800" dirty="0"/>
              <a:t> </a:t>
            </a:r>
            <a:r>
              <a:rPr lang="en-US" altLang="en-US" sz="1800" dirty="0" err="1"/>
              <a:t>disruptivas</a:t>
            </a:r>
            <a:r>
              <a:rPr lang="en-US" altLang="en-US" sz="1800" dirty="0"/>
              <a:t> por </a:t>
            </a:r>
            <a:r>
              <a:rPr lang="en-US" altLang="en-US" sz="1800" dirty="0" err="1"/>
              <a:t>sobretensiones</a:t>
            </a:r>
            <a:r>
              <a:rPr lang="en-US" altLang="en-US" sz="1800" dirty="0"/>
              <a:t>; y</a:t>
            </a:r>
          </a:p>
          <a:p>
            <a:pPr algn="just" eaLnBrk="1" hangingPunct="1">
              <a:lnSpc>
                <a:spcPct val="100000"/>
              </a:lnSpc>
              <a:spcBef>
                <a:spcPct val="0"/>
              </a:spcBef>
              <a:buFontTx/>
              <a:buNone/>
            </a:pPr>
            <a:r>
              <a:rPr lang="en-US" altLang="en-US" sz="1800" dirty="0"/>
              <a:t>• </a:t>
            </a:r>
            <a:r>
              <a:rPr lang="en-US" altLang="en-US" sz="1800" dirty="0" err="1"/>
              <a:t>Formación</a:t>
            </a:r>
            <a:r>
              <a:rPr lang="en-US" altLang="en-US" sz="1800" dirty="0"/>
              <a:t> de arco </a:t>
            </a:r>
            <a:r>
              <a:rPr lang="en-US" altLang="en-US" sz="1800" dirty="0" err="1"/>
              <a:t>debido</a:t>
            </a:r>
            <a:r>
              <a:rPr lang="en-US" altLang="en-US" sz="1800" dirty="0"/>
              <a:t> a la </a:t>
            </a:r>
            <a:r>
              <a:rPr lang="en-US" altLang="en-US" sz="1800" dirty="0" err="1"/>
              <a:t>humedad</a:t>
            </a:r>
            <a:r>
              <a:rPr lang="en-US" altLang="en-US" sz="1800" dirty="0"/>
              <a:t> junto con </a:t>
            </a:r>
            <a:r>
              <a:rPr lang="en-US" altLang="en-US" sz="1800" dirty="0" err="1"/>
              <a:t>el</a:t>
            </a:r>
            <a:r>
              <a:rPr lang="en-US" altLang="en-US" sz="1800" dirty="0"/>
              <a:t> </a:t>
            </a:r>
            <a:r>
              <a:rPr lang="en-US" altLang="en-US" sz="1800" dirty="0" err="1"/>
              <a:t>aire</a:t>
            </a:r>
            <a:r>
              <a:rPr lang="en-US" altLang="en-US" sz="1800" dirty="0"/>
              <a:t> </a:t>
            </a:r>
            <a:r>
              <a:rPr lang="en-US" altLang="en-US" sz="1800" dirty="0" err="1"/>
              <a:t>impuro</a:t>
            </a:r>
            <a:r>
              <a:rPr lang="en-US" altLang="en-US" sz="1800" dirty="0"/>
              <a:t>, </a:t>
            </a:r>
            <a:r>
              <a:rPr lang="en-US" altLang="en-US" sz="1800" dirty="0" err="1"/>
              <a:t>especialmente</a:t>
            </a:r>
            <a:r>
              <a:rPr lang="en-US" altLang="en-US" sz="1800" dirty="0"/>
              <a:t> en los </a:t>
            </a:r>
            <a:r>
              <a:rPr lang="en-US" altLang="en-US" sz="1800" dirty="0" err="1"/>
              <a:t>aisladores</a:t>
            </a:r>
            <a:r>
              <a:rPr lang="en-US" altLang="en-US" sz="1800" dirty="0"/>
              <a:t>.</a:t>
            </a:r>
          </a:p>
          <a:p>
            <a:pPr algn="just" eaLnBrk="1" hangingPunct="1">
              <a:lnSpc>
                <a:spcPct val="100000"/>
              </a:lnSpc>
              <a:spcBef>
                <a:spcPct val="0"/>
              </a:spcBef>
              <a:buFontTx/>
              <a:buNone/>
            </a:pPr>
            <a:r>
              <a:rPr lang="en-US" altLang="en-US" sz="1800" b="1" dirty="0"/>
              <a:t>2) </a:t>
            </a:r>
            <a:r>
              <a:rPr lang="en-US" altLang="en-US" sz="1800" b="1" dirty="0" err="1"/>
              <a:t>Efectos</a:t>
            </a:r>
            <a:r>
              <a:rPr lang="en-US" altLang="en-US" sz="1800" b="1" dirty="0"/>
              <a:t>:</a:t>
            </a:r>
          </a:p>
          <a:p>
            <a:pPr algn="just" eaLnBrk="1" hangingPunct="1">
              <a:lnSpc>
                <a:spcPct val="100000"/>
              </a:lnSpc>
              <a:spcBef>
                <a:spcPct val="0"/>
              </a:spcBef>
              <a:buFontTx/>
              <a:buNone/>
            </a:pPr>
            <a:r>
              <a:rPr lang="en-US" altLang="en-US" sz="1800" dirty="0"/>
              <a:t>• </a:t>
            </a:r>
            <a:r>
              <a:rPr lang="en-US" altLang="en-US" sz="1800" dirty="0" err="1"/>
              <a:t>Interrupción</a:t>
            </a:r>
            <a:r>
              <a:rPr lang="en-US" altLang="en-US" sz="1800" dirty="0"/>
              <a:t> del </a:t>
            </a:r>
            <a:r>
              <a:rPr lang="en-US" altLang="en-US" sz="1800" dirty="0" err="1"/>
              <a:t>suministro</a:t>
            </a:r>
            <a:r>
              <a:rPr lang="en-US" altLang="en-US" sz="1800" dirty="0"/>
              <a:t> </a:t>
            </a:r>
            <a:r>
              <a:rPr lang="en-US" altLang="en-US" sz="1800" dirty="0" err="1"/>
              <a:t>eléctrico</a:t>
            </a:r>
            <a:r>
              <a:rPr lang="en-US" altLang="en-US" sz="1800" dirty="0"/>
              <a:t>;</a:t>
            </a:r>
          </a:p>
          <a:p>
            <a:pPr algn="just" eaLnBrk="1" hangingPunct="1">
              <a:lnSpc>
                <a:spcPct val="100000"/>
              </a:lnSpc>
              <a:spcBef>
                <a:spcPct val="0"/>
              </a:spcBef>
              <a:buFontTx/>
              <a:buNone/>
            </a:pPr>
            <a:r>
              <a:rPr lang="en-US" altLang="en-US" sz="1800" dirty="0"/>
              <a:t>• </a:t>
            </a:r>
            <a:r>
              <a:rPr lang="en-US" altLang="en-US" sz="1800" dirty="0" err="1"/>
              <a:t>Destrucción</a:t>
            </a:r>
            <a:r>
              <a:rPr lang="en-US" altLang="en-US" sz="1800" dirty="0"/>
              <a:t> de </a:t>
            </a:r>
            <a:r>
              <a:rPr lang="en-US" altLang="en-US" sz="1800" dirty="0" err="1"/>
              <a:t>componentes</a:t>
            </a:r>
            <a:r>
              <a:rPr lang="en-US" altLang="en-US" sz="1800" dirty="0"/>
              <a:t> del </a:t>
            </a:r>
            <a:r>
              <a:rPr lang="en-US" altLang="en-US" sz="1800" dirty="0" err="1"/>
              <a:t>sistema</a:t>
            </a:r>
            <a:r>
              <a:rPr lang="en-US" altLang="en-US" sz="1800" dirty="0"/>
              <a:t>; y</a:t>
            </a:r>
          </a:p>
          <a:p>
            <a:pPr algn="just" eaLnBrk="1" hangingPunct="1">
              <a:lnSpc>
                <a:spcPct val="100000"/>
              </a:lnSpc>
              <a:spcBef>
                <a:spcPct val="0"/>
              </a:spcBef>
              <a:buFontTx/>
              <a:buNone/>
            </a:pPr>
            <a:r>
              <a:rPr lang="en-US" altLang="en-US" sz="1800" dirty="0"/>
              <a:t>• Desarrollo de </a:t>
            </a:r>
            <a:r>
              <a:rPr lang="en-US" altLang="en-US" sz="1800" dirty="0" err="1"/>
              <a:t>esfuerzos</a:t>
            </a:r>
            <a:r>
              <a:rPr lang="en-US" altLang="en-US" sz="1800" dirty="0"/>
              <a:t> </a:t>
            </a:r>
            <a:r>
              <a:rPr lang="en-US" altLang="en-US" sz="1800" dirty="0" err="1"/>
              <a:t>mecánicos</a:t>
            </a:r>
            <a:r>
              <a:rPr lang="en-US" altLang="en-US" sz="1800" dirty="0"/>
              <a:t> y </a:t>
            </a:r>
            <a:r>
              <a:rPr lang="en-US" altLang="en-US" sz="1800" dirty="0" err="1"/>
              <a:t>térmicos</a:t>
            </a:r>
            <a:r>
              <a:rPr lang="en-US" altLang="en-US" sz="1800" dirty="0"/>
              <a:t> </a:t>
            </a:r>
            <a:r>
              <a:rPr lang="en-US" altLang="en-US" sz="1800" dirty="0" err="1"/>
              <a:t>inaceptables</a:t>
            </a:r>
            <a:r>
              <a:rPr lang="en-US" altLang="en-US" sz="1800" dirty="0"/>
              <a:t> en la </a:t>
            </a:r>
            <a:r>
              <a:rPr lang="en-US" altLang="en-US" sz="1800" dirty="0" err="1"/>
              <a:t>electricidad</a:t>
            </a:r>
            <a:r>
              <a:rPr lang="en-US" altLang="en-US" sz="1800" dirty="0"/>
              <a:t>. </a:t>
            </a:r>
          </a:p>
          <a:p>
            <a:pPr algn="just" eaLnBrk="1" hangingPunct="1">
              <a:lnSpc>
                <a:spcPct val="100000"/>
              </a:lnSpc>
              <a:spcBef>
                <a:spcPct val="0"/>
              </a:spcBef>
              <a:buFontTx/>
              <a:buNone/>
            </a:pPr>
            <a:r>
              <a:rPr lang="en-US" altLang="en-US" sz="1800" b="1" dirty="0"/>
              <a:t>3) </a:t>
            </a:r>
            <a:r>
              <a:rPr lang="en-US" altLang="en-US" sz="1800" b="1" dirty="0" err="1"/>
              <a:t>Cortocircuito</a:t>
            </a:r>
            <a:r>
              <a:rPr lang="en-US" altLang="en-US" sz="1800" b="1" dirty="0"/>
              <a:t>: </a:t>
            </a:r>
            <a:r>
              <a:rPr lang="en-US" altLang="en-US" sz="1800" dirty="0" err="1"/>
              <a:t>Según</a:t>
            </a:r>
            <a:r>
              <a:rPr lang="en-US" altLang="en-US" sz="1800" dirty="0"/>
              <a:t> la IEC 60909-0, un </a:t>
            </a:r>
            <a:r>
              <a:rPr lang="en-US" altLang="en-US" sz="1800" dirty="0" err="1"/>
              <a:t>cortocircuito</a:t>
            </a:r>
            <a:r>
              <a:rPr lang="en-US" altLang="en-US" sz="1800" dirty="0"/>
              <a:t> es </a:t>
            </a:r>
            <a:r>
              <a:rPr lang="en-US" altLang="en-US" sz="1800" dirty="0" err="1"/>
              <a:t>el</a:t>
            </a:r>
            <a:r>
              <a:rPr lang="en-US" altLang="en-US" sz="1800" dirty="0"/>
              <a:t> </a:t>
            </a:r>
            <a:r>
              <a:rPr lang="en-US" altLang="en-US" sz="1800" dirty="0" err="1"/>
              <a:t>accidente</a:t>
            </a:r>
            <a:r>
              <a:rPr lang="en-US" altLang="en-US" sz="1800" dirty="0"/>
              <a:t> o </a:t>
            </a:r>
            <a:r>
              <a:rPr lang="en-US" altLang="en-US" sz="1800" dirty="0" err="1"/>
              <a:t>conexión</a:t>
            </a:r>
            <a:r>
              <a:rPr lang="en-US" altLang="en-US" sz="1800" dirty="0"/>
              <a:t> </a:t>
            </a:r>
            <a:r>
              <a:rPr lang="en-US" altLang="en-US" sz="1800" dirty="0" err="1"/>
              <a:t>conductiva</a:t>
            </a:r>
            <a:r>
              <a:rPr lang="en-US" altLang="en-US" sz="1800" dirty="0"/>
              <a:t> </a:t>
            </a:r>
            <a:r>
              <a:rPr lang="en-US" altLang="en-US" sz="1800" dirty="0" err="1"/>
              <a:t>intencional</a:t>
            </a:r>
            <a:r>
              <a:rPr lang="en-US" altLang="en-US" sz="1800" dirty="0"/>
              <a:t> a </a:t>
            </a:r>
            <a:r>
              <a:rPr lang="en-US" altLang="en-US" sz="1800" dirty="0" err="1"/>
              <a:t>través</a:t>
            </a:r>
            <a:r>
              <a:rPr lang="en-US" altLang="en-US" sz="1800" dirty="0"/>
              <a:t> de una </a:t>
            </a:r>
            <a:r>
              <a:rPr lang="en-US" altLang="en-US" sz="1800" dirty="0" err="1"/>
              <a:t>resistencia</a:t>
            </a:r>
            <a:r>
              <a:rPr lang="en-US" altLang="en-US" sz="1800" dirty="0"/>
              <a:t> </a:t>
            </a:r>
            <a:r>
              <a:rPr lang="en-US" altLang="en-US" sz="1800" dirty="0" err="1"/>
              <a:t>relativamente</a:t>
            </a:r>
            <a:r>
              <a:rPr lang="en-US" altLang="en-US" sz="1800" dirty="0"/>
              <a:t> </a:t>
            </a:r>
            <a:r>
              <a:rPr lang="en-US" altLang="en-US" sz="1800" dirty="0" err="1"/>
              <a:t>baja</a:t>
            </a:r>
            <a:r>
              <a:rPr lang="en-US" altLang="en-US" sz="1800" dirty="0"/>
              <a:t> o </a:t>
            </a:r>
            <a:r>
              <a:rPr lang="en-US" altLang="en-US" sz="1800" dirty="0" err="1"/>
              <a:t>impedancia</a:t>
            </a:r>
            <a:r>
              <a:rPr lang="en-US" altLang="en-US" sz="1800" dirty="0"/>
              <a:t> entre dos o </a:t>
            </a:r>
            <a:r>
              <a:rPr lang="en-US" altLang="en-US" sz="1800" dirty="0" err="1"/>
              <a:t>más</a:t>
            </a:r>
            <a:r>
              <a:rPr lang="en-US" altLang="en-US" sz="1800" dirty="0"/>
              <a:t> puntos de un </a:t>
            </a:r>
            <a:r>
              <a:rPr lang="en-US" altLang="en-US" sz="1800" dirty="0" err="1"/>
              <a:t>circuito</a:t>
            </a:r>
            <a:r>
              <a:rPr lang="en-US" altLang="en-US" sz="1800" dirty="0"/>
              <a:t> que </a:t>
            </a:r>
            <a:r>
              <a:rPr lang="en-US" altLang="en-US" sz="1800" dirty="0" err="1"/>
              <a:t>normalmente</a:t>
            </a:r>
            <a:r>
              <a:rPr lang="en-US" altLang="en-US" sz="1800" dirty="0"/>
              <a:t> </a:t>
            </a:r>
            <a:r>
              <a:rPr lang="en-US" altLang="en-US" sz="1800" dirty="0" err="1"/>
              <a:t>están</a:t>
            </a:r>
            <a:r>
              <a:rPr lang="en-US" altLang="en-US" sz="1800" dirty="0"/>
              <a:t> en </a:t>
            </a:r>
            <a:r>
              <a:rPr lang="en-US" altLang="en-US" sz="1800" dirty="0" err="1"/>
              <a:t>diferentes</a:t>
            </a:r>
            <a:r>
              <a:rPr lang="en-US" altLang="en-US" sz="1800" dirty="0"/>
              <a:t> </a:t>
            </a:r>
            <a:r>
              <a:rPr lang="en-US" altLang="en-US" sz="1800" dirty="0" err="1"/>
              <a:t>potenciales</a:t>
            </a:r>
            <a:r>
              <a:rPr lang="en-US" altLang="en-US" sz="1800" dirty="0"/>
              <a:t>.</a:t>
            </a:r>
          </a:p>
          <a:p>
            <a:pPr algn="just" eaLnBrk="1" hangingPunct="1">
              <a:lnSpc>
                <a:spcPct val="100000"/>
              </a:lnSpc>
              <a:spcBef>
                <a:spcPct val="0"/>
              </a:spcBef>
              <a:buFontTx/>
              <a:buNone/>
            </a:pPr>
            <a:r>
              <a:rPr lang="en-US" altLang="en-US" sz="1800" b="1" dirty="0"/>
              <a:t>4) </a:t>
            </a:r>
            <a:r>
              <a:rPr lang="en-US" altLang="en-US" sz="1800" b="1" dirty="0" err="1"/>
              <a:t>Corriente</a:t>
            </a:r>
            <a:r>
              <a:rPr lang="en-US" altLang="en-US" sz="1800" b="1" dirty="0"/>
              <a:t> de </a:t>
            </a:r>
            <a:r>
              <a:rPr lang="en-US" altLang="en-US" sz="1800" b="1" dirty="0" err="1"/>
              <a:t>cortocircuito</a:t>
            </a:r>
            <a:r>
              <a:rPr lang="en-US" altLang="en-US" sz="1800" dirty="0"/>
              <a:t>: </a:t>
            </a:r>
            <a:r>
              <a:rPr lang="en-US" altLang="en-US" sz="1800" dirty="0" err="1"/>
              <a:t>Según</a:t>
            </a:r>
            <a:r>
              <a:rPr lang="en-US" altLang="en-US" sz="1800" dirty="0"/>
              <a:t> la IEC 60909-0, una </a:t>
            </a:r>
            <a:r>
              <a:rPr lang="en-US" altLang="en-US" sz="1800" dirty="0" err="1"/>
              <a:t>corriente</a:t>
            </a:r>
            <a:r>
              <a:rPr lang="en-US" altLang="en-US" sz="1800" dirty="0"/>
              <a:t> de </a:t>
            </a:r>
            <a:r>
              <a:rPr lang="en-US" altLang="en-US" sz="1800" dirty="0" err="1"/>
              <a:t>cortocircuito</a:t>
            </a:r>
            <a:r>
              <a:rPr lang="en-US" altLang="en-US" sz="1800" dirty="0"/>
              <a:t> </a:t>
            </a:r>
            <a:r>
              <a:rPr lang="en-US" altLang="en-US" sz="1800" dirty="0" err="1"/>
              <a:t>resulta</a:t>
            </a:r>
            <a:r>
              <a:rPr lang="en-US" altLang="en-US" sz="1800" dirty="0"/>
              <a:t> de un </a:t>
            </a:r>
            <a:r>
              <a:rPr lang="en-US" altLang="en-US" sz="1800" dirty="0" err="1"/>
              <a:t>cortocircuito</a:t>
            </a:r>
            <a:r>
              <a:rPr lang="en-US" altLang="en-US" sz="1800" dirty="0"/>
              <a:t> en una red </a:t>
            </a:r>
            <a:r>
              <a:rPr lang="en-US" altLang="en-US" sz="1800" dirty="0" err="1"/>
              <a:t>eléctrica</a:t>
            </a:r>
            <a:r>
              <a:rPr lang="en-US" altLang="en-US" sz="1800" dirty="0"/>
              <a:t>.</a:t>
            </a:r>
          </a:p>
          <a:p>
            <a:pPr algn="just" eaLnBrk="1" hangingPunct="1">
              <a:lnSpc>
                <a:spcPct val="100000"/>
              </a:lnSpc>
              <a:spcBef>
                <a:spcPct val="0"/>
              </a:spcBef>
              <a:buFontTx/>
              <a:buNone/>
            </a:pPr>
            <a:r>
              <a:rPr lang="en-US" altLang="en-US" sz="1800" dirty="0"/>
              <a:t>Es </a:t>
            </a:r>
            <a:r>
              <a:rPr lang="en-US" altLang="en-US" sz="1800" dirty="0" err="1"/>
              <a:t>necesario</a:t>
            </a:r>
            <a:r>
              <a:rPr lang="en-US" altLang="en-US" sz="1800" dirty="0"/>
              <a:t> </a:t>
            </a:r>
            <a:r>
              <a:rPr lang="en-US" altLang="en-US" sz="1800" dirty="0" err="1"/>
              <a:t>diferenciar</a:t>
            </a:r>
            <a:r>
              <a:rPr lang="en-US" altLang="en-US" sz="1800" dirty="0"/>
              <a:t> entre la </a:t>
            </a:r>
            <a:r>
              <a:rPr lang="en-US" altLang="en-US" sz="1800" dirty="0" err="1"/>
              <a:t>corriente</a:t>
            </a:r>
            <a:r>
              <a:rPr lang="en-US" altLang="en-US" sz="1800" dirty="0"/>
              <a:t> de </a:t>
            </a:r>
            <a:r>
              <a:rPr lang="en-US" altLang="en-US" sz="1800" dirty="0" err="1"/>
              <a:t>cortocircuito</a:t>
            </a:r>
            <a:r>
              <a:rPr lang="en-US" altLang="en-US" sz="1800" dirty="0"/>
              <a:t> en la </a:t>
            </a:r>
            <a:r>
              <a:rPr lang="en-US" altLang="en-US" sz="1800" dirty="0" err="1"/>
              <a:t>posición</a:t>
            </a:r>
            <a:r>
              <a:rPr lang="en-US" altLang="en-US" sz="1800" dirty="0"/>
              <a:t> del </a:t>
            </a:r>
            <a:r>
              <a:rPr lang="en-US" altLang="en-US" sz="1800" dirty="0" err="1"/>
              <a:t>cortocircuito</a:t>
            </a:r>
            <a:r>
              <a:rPr lang="en-US" altLang="en-US" sz="1800" dirty="0"/>
              <a:t> y de las </a:t>
            </a:r>
            <a:r>
              <a:rPr lang="en-US" altLang="en-US" sz="1800" dirty="0" err="1"/>
              <a:t>corrientes</a:t>
            </a:r>
            <a:r>
              <a:rPr lang="en-US" altLang="en-US" sz="1800" dirty="0"/>
              <a:t> de </a:t>
            </a:r>
            <a:r>
              <a:rPr lang="en-US" altLang="en-US" sz="1800" dirty="0" err="1"/>
              <a:t>cortocircuito</a:t>
            </a:r>
            <a:r>
              <a:rPr lang="en-US" altLang="en-US" sz="1800" dirty="0"/>
              <a:t> </a:t>
            </a:r>
            <a:r>
              <a:rPr lang="en-US" altLang="en-US" sz="1800" dirty="0" err="1"/>
              <a:t>transferidas</a:t>
            </a:r>
            <a:r>
              <a:rPr lang="en-US" altLang="en-US" sz="1800" dirty="0"/>
              <a:t> en la red.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ángulo 3">
            <a:extLst>
              <a:ext uri="{FF2B5EF4-FFF2-40B4-BE49-F238E27FC236}">
                <a16:creationId xmlns:a16="http://schemas.microsoft.com/office/drawing/2014/main" id="{9B6BE92B-E134-4443-B8D7-1428D31A6FAC}"/>
              </a:ext>
            </a:extLst>
          </p:cNvPr>
          <p:cNvSpPr>
            <a:spLocks noChangeArrowheads="1"/>
          </p:cNvSpPr>
          <p:nvPr/>
        </p:nvSpPr>
        <p:spPr bwMode="auto">
          <a:xfrm>
            <a:off x="190500" y="111125"/>
            <a:ext cx="11755438" cy="674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ct val="0"/>
              </a:spcBef>
              <a:buFontTx/>
              <a:buNone/>
            </a:pPr>
            <a:r>
              <a:rPr lang="en-US" altLang="en-US" sz="1800" b="1" dirty="0"/>
              <a:t>5) </a:t>
            </a:r>
            <a:r>
              <a:rPr lang="en-US" altLang="en-US" sz="1800" b="1" dirty="0" err="1"/>
              <a:t>Corriente</a:t>
            </a:r>
            <a:r>
              <a:rPr lang="en-US" altLang="en-US" sz="1800" b="1" dirty="0"/>
              <a:t> de </a:t>
            </a:r>
            <a:r>
              <a:rPr lang="en-US" altLang="en-US" sz="1800" b="1" dirty="0" err="1"/>
              <a:t>cortocircuito</a:t>
            </a:r>
            <a:r>
              <a:rPr lang="en-US" altLang="en-US" sz="1800" b="1" dirty="0"/>
              <a:t> </a:t>
            </a:r>
            <a:r>
              <a:rPr lang="en-US" altLang="en-US" sz="1800" b="1" dirty="0" err="1"/>
              <a:t>simétrica</a:t>
            </a:r>
            <a:r>
              <a:rPr lang="en-US" altLang="en-US" sz="1800" b="1" dirty="0"/>
              <a:t> </a:t>
            </a:r>
            <a:r>
              <a:rPr lang="en-US" altLang="en-US" sz="1800" b="1" dirty="0" err="1"/>
              <a:t>inicial</a:t>
            </a:r>
            <a:r>
              <a:rPr lang="en-US" altLang="en-US" sz="1800" b="1" dirty="0"/>
              <a:t>: </a:t>
            </a:r>
            <a:r>
              <a:rPr lang="en-US" altLang="en-US" sz="1800" dirty="0"/>
              <a:t>El valor </a:t>
            </a:r>
            <a:r>
              <a:rPr lang="en-US" altLang="en-US" sz="1800" dirty="0" err="1"/>
              <a:t>eficaces</a:t>
            </a:r>
            <a:r>
              <a:rPr lang="en-US" altLang="en-US" sz="1800" dirty="0"/>
              <a:t> de la </a:t>
            </a:r>
            <a:r>
              <a:rPr lang="en-US" altLang="en-US" sz="1800" dirty="0" err="1"/>
              <a:t>corriente</a:t>
            </a:r>
            <a:r>
              <a:rPr lang="en-US" altLang="en-US" sz="1800" dirty="0"/>
              <a:t> </a:t>
            </a:r>
            <a:r>
              <a:rPr lang="en-US" altLang="en-US" sz="1800" dirty="0" err="1"/>
              <a:t>simétrica</a:t>
            </a:r>
            <a:r>
              <a:rPr lang="en-US" altLang="en-US" sz="1800" dirty="0"/>
              <a:t> de </a:t>
            </a:r>
            <a:r>
              <a:rPr lang="en-US" altLang="en-US" sz="1800" dirty="0" err="1"/>
              <a:t>cortocircuito</a:t>
            </a:r>
            <a:r>
              <a:rPr lang="en-US" altLang="en-US" sz="1800" dirty="0"/>
              <a:t> en </a:t>
            </a:r>
            <a:r>
              <a:rPr lang="en-US" altLang="en-US" sz="1800" dirty="0" err="1"/>
              <a:t>el</a:t>
            </a:r>
            <a:r>
              <a:rPr lang="en-US" altLang="en-US" sz="1800" dirty="0"/>
              <a:t> </a:t>
            </a:r>
            <a:r>
              <a:rPr lang="en-US" altLang="en-US" sz="1800" dirty="0" err="1"/>
              <a:t>momento</a:t>
            </a:r>
            <a:r>
              <a:rPr lang="en-US" altLang="en-US" sz="1800" dirty="0"/>
              <a:t> en que surge </a:t>
            </a:r>
            <a:r>
              <a:rPr lang="en-US" altLang="en-US" sz="1800" dirty="0" err="1"/>
              <a:t>el</a:t>
            </a:r>
            <a:r>
              <a:rPr lang="en-US" altLang="en-US" sz="1800" dirty="0"/>
              <a:t> </a:t>
            </a:r>
            <a:r>
              <a:rPr lang="en-US" altLang="en-US" sz="1800" dirty="0" err="1"/>
              <a:t>cortocircuito</a:t>
            </a:r>
            <a:r>
              <a:rPr lang="en-US" altLang="en-US" sz="1800" dirty="0"/>
              <a:t>, </a:t>
            </a:r>
            <a:r>
              <a:rPr lang="en-US" altLang="en-US" sz="1800" dirty="0" err="1"/>
              <a:t>cuando</a:t>
            </a:r>
            <a:r>
              <a:rPr lang="en-US" altLang="en-US" sz="1800" dirty="0"/>
              <a:t> la </a:t>
            </a:r>
            <a:r>
              <a:rPr lang="en-US" altLang="en-US" sz="1800" dirty="0" err="1"/>
              <a:t>impedancia</a:t>
            </a:r>
            <a:r>
              <a:rPr lang="en-US" altLang="en-US" sz="1800" dirty="0"/>
              <a:t> de </a:t>
            </a:r>
            <a:r>
              <a:rPr lang="en-US" altLang="en-US" sz="1800" dirty="0" err="1"/>
              <a:t>cortocircuito</a:t>
            </a:r>
            <a:r>
              <a:rPr lang="en-US" altLang="en-US" sz="1800" dirty="0"/>
              <a:t> </a:t>
            </a:r>
            <a:r>
              <a:rPr lang="en-US" altLang="en-US" sz="1800" dirty="0" err="1"/>
              <a:t>tiene</a:t>
            </a:r>
            <a:r>
              <a:rPr lang="en-US" altLang="en-US" sz="1800" dirty="0"/>
              <a:t> </a:t>
            </a:r>
            <a:r>
              <a:rPr lang="en-US" altLang="en-US" sz="1800" dirty="0" err="1"/>
              <a:t>su</a:t>
            </a:r>
            <a:r>
              <a:rPr lang="en-US" altLang="en-US" sz="1800" dirty="0"/>
              <a:t> valor en </a:t>
            </a:r>
            <a:r>
              <a:rPr lang="en-US" altLang="en-US" sz="1800" dirty="0" err="1"/>
              <a:t>el</a:t>
            </a:r>
            <a:r>
              <a:rPr lang="en-US" altLang="en-US" sz="1800" dirty="0"/>
              <a:t> </a:t>
            </a:r>
            <a:r>
              <a:rPr lang="en-US" altLang="en-US" sz="1800" dirty="0" err="1"/>
              <a:t>tiempo</a:t>
            </a:r>
            <a:r>
              <a:rPr lang="en-US" altLang="en-US" sz="1800" dirty="0"/>
              <a:t> cero.</a:t>
            </a:r>
          </a:p>
          <a:p>
            <a:pPr algn="just" eaLnBrk="1" hangingPunct="1">
              <a:lnSpc>
                <a:spcPct val="100000"/>
              </a:lnSpc>
              <a:spcBef>
                <a:spcPct val="0"/>
              </a:spcBef>
              <a:buFontTx/>
              <a:buNone/>
            </a:pPr>
            <a:r>
              <a:rPr lang="en-US" altLang="en-US" sz="1800" b="1" dirty="0"/>
              <a:t>6) </a:t>
            </a:r>
            <a:r>
              <a:rPr lang="en-US" altLang="en-US" sz="1800" b="1" dirty="0" err="1"/>
              <a:t>Potencia</a:t>
            </a:r>
            <a:r>
              <a:rPr lang="en-US" altLang="en-US" sz="1800" b="1" dirty="0"/>
              <a:t> </a:t>
            </a:r>
            <a:r>
              <a:rPr lang="en-US" altLang="en-US" sz="1800" b="1" dirty="0" err="1"/>
              <a:t>aparente</a:t>
            </a:r>
            <a:r>
              <a:rPr lang="en-US" altLang="en-US" sz="1800" b="1" dirty="0"/>
              <a:t> de </a:t>
            </a:r>
            <a:r>
              <a:rPr lang="en-US" altLang="en-US" sz="1800" b="1" dirty="0" err="1"/>
              <a:t>cortocircuito</a:t>
            </a:r>
            <a:r>
              <a:rPr lang="en-US" altLang="en-US" sz="1800" b="1" dirty="0"/>
              <a:t> </a:t>
            </a:r>
            <a:r>
              <a:rPr lang="en-US" altLang="en-US" sz="1800" b="1" dirty="0" err="1"/>
              <a:t>simétrico</a:t>
            </a:r>
            <a:r>
              <a:rPr lang="en-US" altLang="en-US" sz="1800" b="1" dirty="0"/>
              <a:t> </a:t>
            </a:r>
            <a:r>
              <a:rPr lang="en-US" altLang="en-US" sz="1800" b="1" dirty="0" err="1"/>
              <a:t>inicial</a:t>
            </a:r>
            <a:r>
              <a:rPr lang="en-US" altLang="en-US" sz="1800" b="1" dirty="0"/>
              <a:t>: </a:t>
            </a:r>
            <a:r>
              <a:rPr lang="en-US" altLang="en-US" sz="1800" dirty="0"/>
              <a:t>La </a:t>
            </a:r>
            <a:r>
              <a:rPr lang="en-US" altLang="en-US" sz="1800" dirty="0" err="1"/>
              <a:t>potencia</a:t>
            </a:r>
            <a:r>
              <a:rPr lang="en-US" altLang="en-US" sz="1800" dirty="0"/>
              <a:t> de </a:t>
            </a:r>
            <a:r>
              <a:rPr lang="en-US" altLang="en-US" sz="1800" dirty="0" err="1"/>
              <a:t>cortocircuito</a:t>
            </a:r>
            <a:r>
              <a:rPr lang="en-US" altLang="en-US" sz="1800" dirty="0"/>
              <a:t> </a:t>
            </a:r>
            <a:r>
              <a:rPr lang="en-US" altLang="en-US" sz="1800" dirty="0" err="1"/>
              <a:t>representa</a:t>
            </a:r>
            <a:r>
              <a:rPr lang="en-US" altLang="en-US" sz="1800" dirty="0"/>
              <a:t> un </a:t>
            </a:r>
            <a:r>
              <a:rPr lang="en-US" altLang="en-US" sz="1800" dirty="0" err="1"/>
              <a:t>parámetro</a:t>
            </a:r>
            <a:r>
              <a:rPr lang="en-US" altLang="en-US" sz="1800" dirty="0"/>
              <a:t> </a:t>
            </a:r>
            <a:r>
              <a:rPr lang="en-US" altLang="en-US" sz="1800" dirty="0" err="1"/>
              <a:t>ficticio</a:t>
            </a:r>
            <a:r>
              <a:rPr lang="en-US" altLang="en-US" sz="1800" dirty="0"/>
              <a:t>. Durante la </a:t>
            </a:r>
            <a:r>
              <a:rPr lang="en-US" altLang="en-US" sz="1800" dirty="0" err="1"/>
              <a:t>planificación</a:t>
            </a:r>
            <a:r>
              <a:rPr lang="en-US" altLang="en-US" sz="1800" dirty="0"/>
              <a:t> de las redes, </a:t>
            </a:r>
            <a:r>
              <a:rPr lang="en-US" altLang="en-US" sz="1800" dirty="0" err="1"/>
              <a:t>el</a:t>
            </a:r>
            <a:r>
              <a:rPr lang="en-US" altLang="en-US" sz="1800" dirty="0"/>
              <a:t> </a:t>
            </a:r>
            <a:r>
              <a:rPr lang="en-US" altLang="en-US" sz="1800" dirty="0" err="1"/>
              <a:t>potencia</a:t>
            </a:r>
            <a:r>
              <a:rPr lang="en-US" altLang="en-US" sz="1800" dirty="0"/>
              <a:t> de </a:t>
            </a:r>
            <a:r>
              <a:rPr lang="en-US" altLang="en-US" sz="1800" dirty="0" err="1"/>
              <a:t>cortocircuito</a:t>
            </a:r>
            <a:r>
              <a:rPr lang="en-US" altLang="en-US" sz="1800" dirty="0"/>
              <a:t> es un </a:t>
            </a:r>
            <a:r>
              <a:rPr lang="en-US" altLang="en-US" sz="1800" dirty="0" err="1"/>
              <a:t>número</a:t>
            </a:r>
            <a:r>
              <a:rPr lang="en-US" altLang="en-US" sz="1800" dirty="0"/>
              <a:t> </a:t>
            </a:r>
            <a:r>
              <a:rPr lang="en-US" altLang="en-US" sz="1800" dirty="0" err="1"/>
              <a:t>característico</a:t>
            </a:r>
            <a:r>
              <a:rPr lang="en-US" altLang="en-US" sz="1800" dirty="0"/>
              <a:t> </a:t>
            </a:r>
            <a:r>
              <a:rPr lang="en-US" altLang="en-US" sz="1800" dirty="0" err="1"/>
              <a:t>adecuado</a:t>
            </a:r>
            <a:r>
              <a:rPr lang="en-US" altLang="en-US" sz="1800" dirty="0"/>
              <a:t>.</a:t>
            </a:r>
          </a:p>
          <a:p>
            <a:pPr algn="just" eaLnBrk="1" hangingPunct="1">
              <a:lnSpc>
                <a:spcPct val="100000"/>
              </a:lnSpc>
              <a:spcBef>
                <a:spcPct val="0"/>
              </a:spcBef>
              <a:buFontTx/>
              <a:buNone/>
            </a:pPr>
            <a:r>
              <a:rPr lang="en-US" altLang="en-US" sz="1800" b="1" dirty="0"/>
              <a:t>7) </a:t>
            </a:r>
            <a:r>
              <a:rPr lang="en-US" altLang="en-US" sz="1800" b="1" dirty="0" err="1"/>
              <a:t>Corriente</a:t>
            </a:r>
            <a:r>
              <a:rPr lang="en-US" altLang="en-US" sz="1800" b="1" dirty="0"/>
              <a:t> </a:t>
            </a:r>
            <a:r>
              <a:rPr lang="en-US" altLang="en-US" sz="1800" b="1" dirty="0" err="1"/>
              <a:t>máxima</a:t>
            </a:r>
            <a:r>
              <a:rPr lang="en-US" altLang="en-US" sz="1800" b="1" dirty="0"/>
              <a:t> de </a:t>
            </a:r>
            <a:r>
              <a:rPr lang="en-US" altLang="en-US" sz="1800" b="1" dirty="0" err="1"/>
              <a:t>cortocircuito</a:t>
            </a:r>
            <a:r>
              <a:rPr lang="en-US" altLang="en-US" sz="1800" b="1" dirty="0"/>
              <a:t>: </a:t>
            </a:r>
            <a:r>
              <a:rPr lang="en-US" altLang="en-US" sz="1800" dirty="0"/>
              <a:t>El mayor valor </a:t>
            </a:r>
            <a:r>
              <a:rPr lang="en-US" altLang="en-US" sz="1800" dirty="0" err="1"/>
              <a:t>instantáneo</a:t>
            </a:r>
            <a:r>
              <a:rPr lang="en-US" altLang="en-US" sz="1800" dirty="0"/>
              <a:t> </a:t>
            </a:r>
            <a:r>
              <a:rPr lang="en-US" altLang="en-US" sz="1800" dirty="0" err="1"/>
              <a:t>posible</a:t>
            </a:r>
            <a:r>
              <a:rPr lang="en-US" altLang="en-US" sz="1800" dirty="0"/>
              <a:t> del </a:t>
            </a:r>
            <a:r>
              <a:rPr lang="en-US" altLang="en-US" sz="1800" dirty="0" err="1"/>
              <a:t>cortocircuito</a:t>
            </a:r>
            <a:r>
              <a:rPr lang="en-US" altLang="en-US" sz="1800" dirty="0"/>
              <a:t> que </a:t>
            </a:r>
            <a:r>
              <a:rPr lang="en-US" altLang="en-US" sz="1800" dirty="0" err="1"/>
              <a:t>ocurre</a:t>
            </a:r>
            <a:r>
              <a:rPr lang="en-US" altLang="en-US" sz="1800" dirty="0"/>
              <a:t>.</a:t>
            </a:r>
          </a:p>
          <a:p>
            <a:pPr algn="just" eaLnBrk="1" hangingPunct="1">
              <a:lnSpc>
                <a:spcPct val="100000"/>
              </a:lnSpc>
              <a:spcBef>
                <a:spcPct val="0"/>
              </a:spcBef>
              <a:buFontTx/>
              <a:buNone/>
            </a:pPr>
            <a:r>
              <a:rPr lang="en-US" altLang="en-US" sz="1800" b="1" dirty="0"/>
              <a:t>8) </a:t>
            </a:r>
            <a:r>
              <a:rPr lang="en-US" altLang="en-US" sz="1800" b="1" dirty="0" err="1"/>
              <a:t>Corriente</a:t>
            </a:r>
            <a:r>
              <a:rPr lang="en-US" altLang="en-US" sz="1800" b="1" dirty="0"/>
              <a:t> de </a:t>
            </a:r>
            <a:r>
              <a:rPr lang="en-US" altLang="en-US" sz="1800" b="1" dirty="0" err="1"/>
              <a:t>cortocircuito</a:t>
            </a:r>
            <a:r>
              <a:rPr lang="en-US" altLang="en-US" sz="1800" b="1" dirty="0"/>
              <a:t> en </a:t>
            </a:r>
            <a:r>
              <a:rPr lang="en-US" altLang="en-US" sz="1800" b="1" dirty="0" err="1"/>
              <a:t>estado</a:t>
            </a:r>
            <a:r>
              <a:rPr lang="en-US" altLang="en-US" sz="1800" b="1" dirty="0"/>
              <a:t> </a:t>
            </a:r>
            <a:r>
              <a:rPr lang="en-US" altLang="en-US" sz="1800" b="1" dirty="0" err="1"/>
              <a:t>estacionario</a:t>
            </a:r>
            <a:r>
              <a:rPr lang="en-US" altLang="en-US" sz="1800" dirty="0"/>
              <a:t>: valor </a:t>
            </a:r>
            <a:r>
              <a:rPr lang="en-US" altLang="en-US" sz="1800" dirty="0" err="1"/>
              <a:t>eficaz</a:t>
            </a:r>
            <a:r>
              <a:rPr lang="en-US" altLang="en-US" sz="1800" dirty="0"/>
              <a:t> de la </a:t>
            </a:r>
            <a:r>
              <a:rPr lang="en-US" altLang="en-US" sz="1800" dirty="0" err="1"/>
              <a:t>corriente</a:t>
            </a:r>
            <a:r>
              <a:rPr lang="en-US" altLang="en-US" sz="1800" dirty="0"/>
              <a:t> </a:t>
            </a:r>
            <a:r>
              <a:rPr lang="en-US" altLang="en-US" sz="1800" dirty="0" err="1"/>
              <a:t>simétrica</a:t>
            </a:r>
            <a:r>
              <a:rPr lang="en-US" altLang="en-US" sz="1800" dirty="0"/>
              <a:t> </a:t>
            </a:r>
            <a:r>
              <a:rPr lang="en-US" altLang="en-US" sz="1800" dirty="0" err="1"/>
              <a:t>inicial</a:t>
            </a:r>
            <a:r>
              <a:rPr lang="en-US" altLang="en-US" sz="1800" dirty="0"/>
              <a:t> de </a:t>
            </a:r>
            <a:r>
              <a:rPr lang="en-US" altLang="en-US" sz="1800" dirty="0" err="1"/>
              <a:t>cortocircuito</a:t>
            </a:r>
            <a:r>
              <a:rPr lang="en-US" altLang="en-US" sz="1800" dirty="0"/>
              <a:t>,  </a:t>
            </a:r>
            <a:r>
              <a:rPr lang="en-US" altLang="en-US" sz="1800" dirty="0" err="1"/>
              <a:t>luego</a:t>
            </a:r>
            <a:r>
              <a:rPr lang="en-US" altLang="en-US" sz="1800" dirty="0"/>
              <a:t> de la </a:t>
            </a:r>
            <a:r>
              <a:rPr lang="en-US" altLang="en-US" sz="1800" dirty="0" err="1"/>
              <a:t>caída</a:t>
            </a:r>
            <a:r>
              <a:rPr lang="en-US" altLang="en-US" sz="1800" dirty="0"/>
              <a:t> de </a:t>
            </a:r>
            <a:r>
              <a:rPr lang="en-US" altLang="en-US" sz="1800" dirty="0" err="1"/>
              <a:t>todos</a:t>
            </a:r>
            <a:r>
              <a:rPr lang="en-US" altLang="en-US" sz="1800" dirty="0"/>
              <a:t> los </a:t>
            </a:r>
            <a:r>
              <a:rPr lang="en-US" altLang="en-US" sz="1800" dirty="0" err="1"/>
              <a:t>fenómenos</a:t>
            </a:r>
            <a:r>
              <a:rPr lang="en-US" altLang="en-US" sz="1800" dirty="0"/>
              <a:t> </a:t>
            </a:r>
            <a:r>
              <a:rPr lang="en-US" altLang="en-US" sz="1800" dirty="0" err="1"/>
              <a:t>transitorios</a:t>
            </a:r>
            <a:r>
              <a:rPr lang="en-US" altLang="en-US" sz="1800" dirty="0"/>
              <a:t>.</a:t>
            </a:r>
          </a:p>
          <a:p>
            <a:pPr algn="just" eaLnBrk="1" hangingPunct="1">
              <a:lnSpc>
                <a:spcPct val="100000"/>
              </a:lnSpc>
              <a:spcBef>
                <a:spcPct val="0"/>
              </a:spcBef>
              <a:buFontTx/>
              <a:buNone/>
            </a:pPr>
            <a:r>
              <a:rPr lang="en-US" altLang="en-US" sz="1800" b="1" dirty="0"/>
              <a:t>9) </a:t>
            </a:r>
            <a:r>
              <a:rPr lang="en-US" altLang="en-US" sz="1800" b="1" dirty="0" err="1"/>
              <a:t>Componente</a:t>
            </a:r>
            <a:r>
              <a:rPr lang="en-US" altLang="en-US" sz="1800" b="1" dirty="0"/>
              <a:t> </a:t>
            </a:r>
            <a:r>
              <a:rPr lang="en-US" altLang="en-US" sz="1800" b="1" dirty="0" err="1"/>
              <a:t>aperiódica</a:t>
            </a:r>
            <a:r>
              <a:rPr lang="en-US" altLang="en-US" sz="1800" b="1" dirty="0"/>
              <a:t> de c.d. (</a:t>
            </a:r>
            <a:r>
              <a:rPr lang="en-US" altLang="en-US" sz="1800" b="1" dirty="0" err="1"/>
              <a:t>d.c.</a:t>
            </a:r>
            <a:r>
              <a:rPr lang="en-US" altLang="en-US" sz="1800" b="1" dirty="0"/>
              <a:t>): </a:t>
            </a:r>
            <a:r>
              <a:rPr lang="en-US" altLang="en-US" sz="1800" dirty="0"/>
              <a:t>valor </a:t>
            </a:r>
            <a:r>
              <a:rPr lang="en-US" altLang="en-US" sz="1800" dirty="0" err="1"/>
              <a:t>promedio</a:t>
            </a:r>
            <a:r>
              <a:rPr lang="en-US" altLang="en-US" sz="1800" dirty="0"/>
              <a:t> de la </a:t>
            </a:r>
            <a:r>
              <a:rPr lang="en-US" altLang="en-US" sz="1800" dirty="0" err="1"/>
              <a:t>parte</a:t>
            </a:r>
            <a:r>
              <a:rPr lang="en-US" altLang="en-US" sz="1800" dirty="0"/>
              <a:t> superior e inferior de la </a:t>
            </a:r>
            <a:r>
              <a:rPr lang="en-US" altLang="en-US" sz="1800" dirty="0" err="1"/>
              <a:t>curva</a:t>
            </a:r>
            <a:r>
              <a:rPr lang="en-US" altLang="en-US" sz="1800" dirty="0"/>
              <a:t> </a:t>
            </a:r>
            <a:r>
              <a:rPr lang="en-US" altLang="en-US" sz="1800" dirty="0" err="1"/>
              <a:t>envolvente</a:t>
            </a:r>
            <a:r>
              <a:rPr lang="en-US" altLang="en-US" sz="1800" dirty="0"/>
              <a:t> inferior de la </a:t>
            </a:r>
            <a:r>
              <a:rPr lang="en-US" altLang="en-US" sz="1800" dirty="0" err="1"/>
              <a:t>corriente</a:t>
            </a:r>
            <a:r>
              <a:rPr lang="en-US" altLang="en-US" sz="1800" dirty="0"/>
              <a:t> de </a:t>
            </a:r>
            <a:r>
              <a:rPr lang="en-US" altLang="en-US" sz="1800" dirty="0" err="1"/>
              <a:t>cortocircuito</a:t>
            </a:r>
            <a:r>
              <a:rPr lang="en-US" altLang="en-US" sz="1800" dirty="0"/>
              <a:t>, que </a:t>
            </a:r>
            <a:r>
              <a:rPr lang="en-US" altLang="en-US" sz="1800" dirty="0" err="1"/>
              <a:t>decae</a:t>
            </a:r>
            <a:r>
              <a:rPr lang="en-US" altLang="en-US" sz="1800" dirty="0"/>
              <a:t> lentamente a cero.</a:t>
            </a:r>
          </a:p>
          <a:p>
            <a:pPr algn="just" eaLnBrk="1" hangingPunct="1">
              <a:lnSpc>
                <a:spcPct val="100000"/>
              </a:lnSpc>
              <a:spcBef>
                <a:spcPct val="0"/>
              </a:spcBef>
              <a:buFontTx/>
              <a:buNone/>
            </a:pPr>
            <a:r>
              <a:rPr lang="en-US" altLang="en-US" sz="1800" b="1" dirty="0"/>
              <a:t>10) </a:t>
            </a:r>
            <a:r>
              <a:rPr lang="en-US" altLang="en-US" sz="1800" b="1" dirty="0" err="1"/>
              <a:t>Corriente</a:t>
            </a:r>
            <a:r>
              <a:rPr lang="en-US" altLang="en-US" sz="1800" b="1" dirty="0"/>
              <a:t> de </a:t>
            </a:r>
            <a:r>
              <a:rPr lang="en-US" altLang="en-US" sz="1800" b="1" dirty="0" err="1"/>
              <a:t>corte</a:t>
            </a:r>
            <a:r>
              <a:rPr lang="en-US" altLang="en-US" sz="1800" b="1" dirty="0"/>
              <a:t> </a:t>
            </a:r>
            <a:r>
              <a:rPr lang="en-US" altLang="en-US" sz="1800" b="1" dirty="0" err="1"/>
              <a:t>simétrica</a:t>
            </a:r>
            <a:r>
              <a:rPr lang="en-US" altLang="en-US" sz="1800" b="1" dirty="0"/>
              <a:t>: </a:t>
            </a:r>
            <a:r>
              <a:rPr lang="en-US" altLang="en-US" sz="1800" dirty="0"/>
              <a:t>El valor </a:t>
            </a:r>
            <a:r>
              <a:rPr lang="en-US" altLang="en-US" sz="1800" dirty="0" err="1"/>
              <a:t>eficaz</a:t>
            </a:r>
            <a:r>
              <a:rPr lang="en-US" altLang="en-US" sz="1800" dirty="0"/>
              <a:t> de la </a:t>
            </a:r>
            <a:r>
              <a:rPr lang="en-US" altLang="en-US" sz="1800" dirty="0" err="1"/>
              <a:t>corriente</a:t>
            </a:r>
            <a:r>
              <a:rPr lang="en-US" altLang="en-US" sz="1800" dirty="0"/>
              <a:t> de </a:t>
            </a:r>
            <a:r>
              <a:rPr lang="en-US" altLang="en-US" sz="1800" dirty="0" err="1"/>
              <a:t>cortocircuito</a:t>
            </a:r>
            <a:r>
              <a:rPr lang="en-US" altLang="en-US" sz="1800" dirty="0"/>
              <a:t> que </a:t>
            </a:r>
            <a:r>
              <a:rPr lang="en-US" altLang="en-US" sz="1800" dirty="0" err="1"/>
              <a:t>circula</a:t>
            </a:r>
            <a:r>
              <a:rPr lang="en-US" altLang="en-US" sz="1800" dirty="0"/>
              <a:t> a </a:t>
            </a:r>
            <a:r>
              <a:rPr lang="en-US" altLang="en-US" sz="1800" dirty="0" err="1"/>
              <a:t>través</a:t>
            </a:r>
            <a:r>
              <a:rPr lang="en-US" altLang="en-US" sz="1800" dirty="0"/>
              <a:t> del </a:t>
            </a:r>
            <a:r>
              <a:rPr lang="en-US" altLang="en-US" sz="1800" dirty="0" err="1"/>
              <a:t>interruptor</a:t>
            </a:r>
            <a:r>
              <a:rPr lang="en-US" altLang="en-US" sz="1800" dirty="0"/>
              <a:t> en </a:t>
            </a:r>
            <a:r>
              <a:rPr lang="en-US" altLang="en-US" sz="1800" dirty="0" err="1"/>
              <a:t>el</a:t>
            </a:r>
            <a:r>
              <a:rPr lang="en-US" altLang="en-US" sz="1800" dirty="0"/>
              <a:t> </a:t>
            </a:r>
            <a:r>
              <a:rPr lang="en-US" altLang="en-US" sz="1800" dirty="0" err="1"/>
              <a:t>momento</a:t>
            </a:r>
            <a:r>
              <a:rPr lang="en-US" altLang="en-US" sz="1800" dirty="0"/>
              <a:t> del </a:t>
            </a:r>
            <a:r>
              <a:rPr lang="en-US" altLang="en-US" sz="1800" dirty="0" err="1"/>
              <a:t>primera</a:t>
            </a:r>
            <a:r>
              <a:rPr lang="en-US" altLang="en-US" sz="1800" dirty="0"/>
              <a:t> </a:t>
            </a:r>
            <a:r>
              <a:rPr lang="en-US" altLang="en-US" sz="1800" dirty="0" err="1"/>
              <a:t>separación</a:t>
            </a:r>
            <a:r>
              <a:rPr lang="en-US" altLang="en-US" sz="1800" dirty="0"/>
              <a:t> de </a:t>
            </a:r>
            <a:r>
              <a:rPr lang="en-US" altLang="en-US" sz="1800" dirty="0" err="1"/>
              <a:t>contactos</a:t>
            </a:r>
            <a:r>
              <a:rPr lang="en-US" altLang="en-US" sz="1800" dirty="0"/>
              <a:t>.</a:t>
            </a:r>
          </a:p>
          <a:p>
            <a:pPr algn="just" eaLnBrk="1" hangingPunct="1">
              <a:lnSpc>
                <a:spcPct val="100000"/>
              </a:lnSpc>
              <a:spcBef>
                <a:spcPct val="0"/>
              </a:spcBef>
              <a:buFontTx/>
              <a:buNone/>
            </a:pPr>
            <a:r>
              <a:rPr lang="en-US" altLang="en-US" sz="1800" b="1" dirty="0"/>
              <a:t>11) Fuente de </a:t>
            </a:r>
            <a:r>
              <a:rPr lang="en-US" altLang="en-US" sz="1800" b="1" dirty="0" err="1"/>
              <a:t>voltaje</a:t>
            </a:r>
            <a:r>
              <a:rPr lang="en-US" altLang="en-US" sz="1800" b="1" dirty="0"/>
              <a:t> </a:t>
            </a:r>
            <a:r>
              <a:rPr lang="en-US" altLang="en-US" sz="1800" b="1" dirty="0" err="1"/>
              <a:t>equivalente</a:t>
            </a:r>
            <a:r>
              <a:rPr lang="en-US" altLang="en-US" sz="1800" b="1" dirty="0"/>
              <a:t>: </a:t>
            </a:r>
            <a:r>
              <a:rPr lang="en-US" altLang="en-US" sz="1800" dirty="0"/>
              <a:t>El </a:t>
            </a:r>
            <a:r>
              <a:rPr lang="en-US" altLang="en-US" sz="1800" dirty="0" err="1"/>
              <a:t>voltaje</a:t>
            </a:r>
            <a:r>
              <a:rPr lang="en-US" altLang="en-US" sz="1800" dirty="0"/>
              <a:t> en la </a:t>
            </a:r>
            <a:r>
              <a:rPr lang="en-US" altLang="en-US" sz="1800" dirty="0" err="1"/>
              <a:t>posición</a:t>
            </a:r>
            <a:r>
              <a:rPr lang="en-US" altLang="en-US" sz="1800" dirty="0"/>
              <a:t> del </a:t>
            </a:r>
            <a:r>
              <a:rPr lang="en-US" altLang="en-US" sz="1800" dirty="0" err="1"/>
              <a:t>cortocircuito</a:t>
            </a:r>
            <a:r>
              <a:rPr lang="en-US" altLang="en-US" sz="1800" dirty="0"/>
              <a:t>, que se </a:t>
            </a:r>
            <a:r>
              <a:rPr lang="en-US" altLang="en-US" sz="1800" dirty="0" err="1"/>
              <a:t>transfiere</a:t>
            </a:r>
            <a:r>
              <a:rPr lang="en-US" altLang="en-US" sz="1800" dirty="0"/>
              <a:t> al </a:t>
            </a:r>
            <a:r>
              <a:rPr lang="en-US" altLang="en-US" sz="1800" dirty="0" err="1"/>
              <a:t>sistema</a:t>
            </a:r>
            <a:r>
              <a:rPr lang="en-US" altLang="en-US" sz="1800" dirty="0"/>
              <a:t> de </a:t>
            </a:r>
            <a:r>
              <a:rPr lang="en-US" altLang="en-US" sz="1800" dirty="0" err="1"/>
              <a:t>secuencia</a:t>
            </a:r>
            <a:r>
              <a:rPr lang="en-US" altLang="en-US" sz="1800" dirty="0"/>
              <a:t> </a:t>
            </a:r>
            <a:r>
              <a:rPr lang="en-US" altLang="en-US" sz="1800" dirty="0" err="1"/>
              <a:t>positiva</a:t>
            </a:r>
            <a:r>
              <a:rPr lang="en-US" altLang="en-US" sz="1800" dirty="0"/>
              <a:t> </a:t>
            </a:r>
            <a:r>
              <a:rPr lang="en-US" altLang="en-US" sz="1800" dirty="0" err="1"/>
              <a:t>como</a:t>
            </a:r>
            <a:r>
              <a:rPr lang="en-US" altLang="en-US" sz="1800" dirty="0"/>
              <a:t> la </a:t>
            </a:r>
            <a:r>
              <a:rPr lang="en-US" altLang="en-US" sz="1800" dirty="0" err="1"/>
              <a:t>única</a:t>
            </a:r>
            <a:r>
              <a:rPr lang="en-US" altLang="en-US" sz="1800" dirty="0"/>
              <a:t> </a:t>
            </a:r>
            <a:r>
              <a:rPr lang="en-US" altLang="en-US" sz="1800" dirty="0" err="1"/>
              <a:t>tensión</a:t>
            </a:r>
            <a:r>
              <a:rPr lang="en-US" altLang="en-US" sz="1800" dirty="0"/>
              <a:t> </a:t>
            </a:r>
            <a:r>
              <a:rPr lang="en-US" altLang="en-US" sz="1800" dirty="0" err="1"/>
              <a:t>efectiva</a:t>
            </a:r>
            <a:r>
              <a:rPr lang="en-US" altLang="en-US" sz="1800" dirty="0"/>
              <a:t> y se </a:t>
            </a:r>
            <a:r>
              <a:rPr lang="en-US" altLang="en-US" sz="1800" dirty="0" err="1"/>
              <a:t>utiliza</a:t>
            </a:r>
            <a:r>
              <a:rPr lang="en-US" altLang="en-US" sz="1800" dirty="0"/>
              <a:t> para </a:t>
            </a:r>
            <a:r>
              <a:rPr lang="en-US" altLang="en-US" sz="1800" dirty="0" err="1"/>
              <a:t>el</a:t>
            </a:r>
            <a:r>
              <a:rPr lang="en-US" altLang="en-US" sz="1800" dirty="0"/>
              <a:t> </a:t>
            </a:r>
            <a:r>
              <a:rPr lang="en-US" altLang="en-US" sz="1800" dirty="0" err="1"/>
              <a:t>cálculo</a:t>
            </a:r>
            <a:r>
              <a:rPr lang="en-US" altLang="en-US" sz="1800" dirty="0"/>
              <a:t> de las </a:t>
            </a:r>
            <a:r>
              <a:rPr lang="en-US" altLang="en-US" sz="1800" dirty="0" err="1"/>
              <a:t>corrientes</a:t>
            </a:r>
            <a:r>
              <a:rPr lang="en-US" altLang="en-US" sz="1800" dirty="0"/>
              <a:t> de </a:t>
            </a:r>
            <a:r>
              <a:rPr lang="en-US" altLang="en-US" sz="1800" dirty="0" err="1"/>
              <a:t>cortocircuito</a:t>
            </a:r>
            <a:r>
              <a:rPr lang="en-US" altLang="en-US" sz="1800" dirty="0"/>
              <a:t>.</a:t>
            </a:r>
          </a:p>
          <a:p>
            <a:pPr algn="just" eaLnBrk="1" hangingPunct="1">
              <a:lnSpc>
                <a:spcPct val="100000"/>
              </a:lnSpc>
              <a:spcBef>
                <a:spcPct val="0"/>
              </a:spcBef>
              <a:buFontTx/>
              <a:buNone/>
            </a:pPr>
            <a:r>
              <a:rPr lang="en-US" altLang="en-US" sz="1800" b="1" dirty="0"/>
              <a:t>12) </a:t>
            </a:r>
            <a:r>
              <a:rPr lang="en-US" altLang="en-US" sz="1800" b="1" dirty="0" err="1"/>
              <a:t>Método</a:t>
            </a:r>
            <a:r>
              <a:rPr lang="en-US" altLang="en-US" sz="1800" b="1" dirty="0"/>
              <a:t> de </a:t>
            </a:r>
            <a:r>
              <a:rPr lang="en-US" altLang="en-US" sz="1800" b="1" dirty="0" err="1"/>
              <a:t>superposición</a:t>
            </a:r>
            <a:r>
              <a:rPr lang="en-US" altLang="en-US" sz="1800" b="1" dirty="0"/>
              <a:t>: </a:t>
            </a:r>
            <a:r>
              <a:rPr lang="en-US" altLang="en-US" sz="1800" dirty="0" err="1"/>
              <a:t>Considera</a:t>
            </a:r>
            <a:r>
              <a:rPr lang="en-US" altLang="en-US" sz="1800" dirty="0"/>
              <a:t> la carga previa de la red antes de la </a:t>
            </a:r>
            <a:r>
              <a:rPr lang="en-US" altLang="en-US" sz="1800" dirty="0" err="1"/>
              <a:t>ocurrencia</a:t>
            </a:r>
            <a:r>
              <a:rPr lang="en-US" altLang="en-US" sz="1800" dirty="0"/>
              <a:t> del </a:t>
            </a:r>
            <a:r>
              <a:rPr lang="en-US" altLang="en-US" sz="1800" dirty="0" err="1"/>
              <a:t>cortocircuito</a:t>
            </a:r>
            <a:r>
              <a:rPr lang="en-US" altLang="en-US" sz="1800" dirty="0"/>
              <a:t>. Es </a:t>
            </a:r>
            <a:r>
              <a:rPr lang="en-US" altLang="en-US" sz="1800" dirty="0" err="1"/>
              <a:t>necesario</a:t>
            </a:r>
            <a:r>
              <a:rPr lang="en-US" altLang="en-US" sz="1800" dirty="0"/>
              <a:t> </a:t>
            </a:r>
            <a:r>
              <a:rPr lang="en-US" altLang="en-US" sz="1800" dirty="0" err="1"/>
              <a:t>conocer</a:t>
            </a:r>
            <a:r>
              <a:rPr lang="en-US" altLang="en-US" sz="1800" dirty="0"/>
              <a:t> </a:t>
            </a:r>
            <a:r>
              <a:rPr lang="en-US" altLang="en-US" sz="1800" dirty="0" err="1"/>
              <a:t>el</a:t>
            </a:r>
            <a:r>
              <a:rPr lang="en-US" altLang="en-US" sz="1800" dirty="0"/>
              <a:t> </a:t>
            </a:r>
            <a:r>
              <a:rPr lang="en-US" altLang="en-US" sz="1800" dirty="0" err="1"/>
              <a:t>ﬂujo</a:t>
            </a:r>
            <a:r>
              <a:rPr lang="en-US" altLang="en-US" sz="1800" dirty="0"/>
              <a:t> de carga y </a:t>
            </a:r>
            <a:r>
              <a:rPr lang="en-US" altLang="en-US" sz="1800" dirty="0" err="1"/>
              <a:t>el</a:t>
            </a:r>
            <a:r>
              <a:rPr lang="en-US" altLang="en-US" sz="1800" dirty="0"/>
              <a:t> </a:t>
            </a:r>
            <a:r>
              <a:rPr lang="en-US" altLang="en-US" sz="1800" dirty="0" err="1"/>
              <a:t>ajuste</a:t>
            </a:r>
            <a:r>
              <a:rPr lang="en-US" altLang="en-US" sz="1800" dirty="0"/>
              <a:t> del TAP del </a:t>
            </a:r>
            <a:r>
              <a:rPr lang="en-US" altLang="en-US" sz="1800" dirty="0" err="1"/>
              <a:t>transformador</a:t>
            </a:r>
            <a:r>
              <a:rPr lang="en-US" altLang="en-US" sz="1800" dirty="0"/>
              <a:t>.</a:t>
            </a:r>
          </a:p>
          <a:p>
            <a:pPr algn="just" eaLnBrk="1" hangingPunct="1">
              <a:lnSpc>
                <a:spcPct val="100000"/>
              </a:lnSpc>
              <a:spcBef>
                <a:spcPct val="0"/>
              </a:spcBef>
              <a:buFontTx/>
              <a:buNone/>
            </a:pPr>
            <a:r>
              <a:rPr lang="en-US" altLang="en-US" sz="1800" i="1" dirty="0"/>
              <a:t>13) Factor de </a:t>
            </a:r>
            <a:r>
              <a:rPr lang="en-US" altLang="en-US" sz="1800" i="1" dirty="0" err="1"/>
              <a:t>tensión</a:t>
            </a:r>
            <a:r>
              <a:rPr lang="en-US" altLang="en-US" sz="1800" i="1" dirty="0"/>
              <a:t>: </a:t>
            </a:r>
            <a:r>
              <a:rPr lang="en-US" altLang="en-US" sz="1800" dirty="0" err="1"/>
              <a:t>Relación</a:t>
            </a:r>
            <a:r>
              <a:rPr lang="en-US" altLang="en-US" sz="1800" dirty="0"/>
              <a:t> entre la </a:t>
            </a:r>
            <a:r>
              <a:rPr lang="en-US" altLang="en-US" sz="1800" dirty="0" err="1"/>
              <a:t>fuente</a:t>
            </a:r>
            <a:r>
              <a:rPr lang="en-US" altLang="en-US" sz="1800" dirty="0"/>
              <a:t> de </a:t>
            </a:r>
            <a:r>
              <a:rPr lang="en-US" altLang="en-US" sz="1800" dirty="0" err="1"/>
              <a:t>tensión</a:t>
            </a:r>
            <a:r>
              <a:rPr lang="en-US" altLang="en-US" sz="1800" dirty="0"/>
              <a:t> </a:t>
            </a:r>
            <a:r>
              <a:rPr lang="en-US" altLang="en-US" sz="1800" dirty="0" err="1"/>
              <a:t>equivalente</a:t>
            </a:r>
            <a:r>
              <a:rPr lang="en-US" altLang="en-US" sz="1800" dirty="0"/>
              <a:t> y la red </a:t>
            </a:r>
            <a:r>
              <a:rPr lang="en-US" altLang="en-US" sz="1800" dirty="0" err="1"/>
              <a:t>voltaje</a:t>
            </a:r>
            <a:r>
              <a:rPr lang="en-US" altLang="en-US" sz="1800" dirty="0"/>
              <a:t>, Un, </a:t>
            </a:r>
            <a:r>
              <a:rPr lang="en-US" altLang="en-US" sz="1800" dirty="0" err="1"/>
              <a:t>dividido</a:t>
            </a:r>
            <a:r>
              <a:rPr lang="en-US" altLang="en-US" sz="1800" dirty="0"/>
              <a:t> por √3.</a:t>
            </a:r>
          </a:p>
          <a:p>
            <a:pPr algn="just" eaLnBrk="1" hangingPunct="1">
              <a:lnSpc>
                <a:spcPct val="100000"/>
              </a:lnSpc>
              <a:spcBef>
                <a:spcPct val="0"/>
              </a:spcBef>
              <a:buFontTx/>
              <a:buNone/>
            </a:pPr>
            <a:r>
              <a:rPr lang="en-US" altLang="en-US" sz="1800" b="1" dirty="0"/>
              <a:t>14) </a:t>
            </a:r>
            <a:r>
              <a:rPr lang="en-US" altLang="en-US" sz="1800" b="1" dirty="0" err="1"/>
              <a:t>Circuito</a:t>
            </a:r>
            <a:r>
              <a:rPr lang="en-US" altLang="en-US" sz="1800" b="1" dirty="0"/>
              <a:t> </a:t>
            </a:r>
            <a:r>
              <a:rPr lang="en-US" altLang="en-US" sz="1800" b="1" dirty="0" err="1"/>
              <a:t>eléctrico</a:t>
            </a:r>
            <a:r>
              <a:rPr lang="en-US" altLang="en-US" sz="1800" b="1" dirty="0"/>
              <a:t> </a:t>
            </a:r>
            <a:r>
              <a:rPr lang="en-US" altLang="en-US" sz="1800" b="1" dirty="0" err="1"/>
              <a:t>equivalente</a:t>
            </a:r>
            <a:r>
              <a:rPr lang="en-US" altLang="en-US" sz="1800" dirty="0"/>
              <a:t>: </a:t>
            </a:r>
            <a:r>
              <a:rPr lang="en-US" altLang="en-US" sz="1800" dirty="0" err="1"/>
              <a:t>Modelo</a:t>
            </a:r>
            <a:r>
              <a:rPr lang="en-US" altLang="en-US" sz="1800" dirty="0"/>
              <a:t> para la </a:t>
            </a:r>
            <a:r>
              <a:rPr lang="en-US" altLang="en-US" sz="1800" dirty="0" err="1"/>
              <a:t>descripción</a:t>
            </a:r>
            <a:r>
              <a:rPr lang="en-US" altLang="en-US" sz="1800" dirty="0"/>
              <a:t> de la red por un </a:t>
            </a:r>
            <a:r>
              <a:rPr lang="en-US" altLang="en-US" sz="1800" dirty="0" err="1"/>
              <a:t>circuito</a:t>
            </a:r>
            <a:r>
              <a:rPr lang="en-US" altLang="en-US" sz="1800" dirty="0"/>
              <a:t> </a:t>
            </a:r>
            <a:r>
              <a:rPr lang="en-US" altLang="en-US" sz="1800" dirty="0" err="1"/>
              <a:t>equivalente</a:t>
            </a:r>
            <a:r>
              <a:rPr lang="en-US" altLang="en-US" sz="1800" dirty="0"/>
              <a:t>.</a:t>
            </a:r>
          </a:p>
          <a:p>
            <a:pPr algn="just" eaLnBrk="1" hangingPunct="1">
              <a:lnSpc>
                <a:spcPct val="100000"/>
              </a:lnSpc>
              <a:spcBef>
                <a:spcPct val="0"/>
              </a:spcBef>
              <a:buFontTx/>
              <a:buNone/>
            </a:pPr>
            <a:r>
              <a:rPr lang="en-US" altLang="en-US" sz="1800" b="1" dirty="0"/>
              <a:t>15) </a:t>
            </a:r>
            <a:r>
              <a:rPr lang="en-US" altLang="en-US" sz="1800" b="1" dirty="0" err="1"/>
              <a:t>Cortocircuito</a:t>
            </a:r>
            <a:r>
              <a:rPr lang="en-US" altLang="en-US" sz="1800" b="1" dirty="0"/>
              <a:t> </a:t>
            </a:r>
            <a:r>
              <a:rPr lang="en-US" altLang="en-US" sz="1800" b="1" dirty="0" err="1"/>
              <a:t>lejos</a:t>
            </a:r>
            <a:r>
              <a:rPr lang="en-US" altLang="en-US" sz="1800" b="1" dirty="0"/>
              <a:t> del </a:t>
            </a:r>
            <a:r>
              <a:rPr lang="en-US" altLang="en-US" sz="1800" b="1" dirty="0" err="1"/>
              <a:t>generador</a:t>
            </a:r>
            <a:r>
              <a:rPr lang="en-US" altLang="en-US" sz="1800" b="1" dirty="0"/>
              <a:t>: </a:t>
            </a:r>
            <a:r>
              <a:rPr lang="en-US" altLang="en-US" sz="1800" dirty="0"/>
              <a:t>El valor de la </a:t>
            </a:r>
            <a:r>
              <a:rPr lang="en-US" altLang="en-US" sz="1800" dirty="0" err="1"/>
              <a:t>corriente</a:t>
            </a:r>
            <a:r>
              <a:rPr lang="en-US" altLang="en-US" sz="1800" dirty="0"/>
              <a:t> </a:t>
            </a:r>
            <a:r>
              <a:rPr lang="en-US" altLang="en-US" sz="1800" dirty="0" err="1"/>
              <a:t>alterna</a:t>
            </a:r>
            <a:r>
              <a:rPr lang="en-US" altLang="en-US" sz="1800" dirty="0"/>
              <a:t> </a:t>
            </a:r>
            <a:r>
              <a:rPr lang="en-US" altLang="en-US" sz="1800" dirty="0" err="1"/>
              <a:t>simétrica</a:t>
            </a:r>
            <a:r>
              <a:rPr lang="en-US" altLang="en-US" sz="1800" dirty="0"/>
              <a:t>. La </a:t>
            </a:r>
            <a:r>
              <a:rPr lang="en-US" altLang="en-US" sz="1800" dirty="0" err="1"/>
              <a:t>componente</a:t>
            </a:r>
            <a:r>
              <a:rPr lang="en-US" altLang="en-US" sz="1800" dirty="0"/>
              <a:t> </a:t>
            </a:r>
            <a:r>
              <a:rPr lang="en-US" altLang="en-US" sz="1800" dirty="0" err="1"/>
              <a:t>periódica</a:t>
            </a:r>
            <a:r>
              <a:rPr lang="en-US" altLang="en-US" sz="1800" dirty="0"/>
              <a:t> de </a:t>
            </a:r>
            <a:r>
              <a:rPr lang="en-US" altLang="en-US" sz="1800" dirty="0" err="1"/>
              <a:t>corriente</a:t>
            </a:r>
            <a:r>
              <a:rPr lang="en-US" altLang="en-US" sz="1800" dirty="0"/>
              <a:t> (c.a.) </a:t>
            </a:r>
            <a:r>
              <a:rPr lang="en-US" altLang="en-US" sz="1800" dirty="0" err="1"/>
              <a:t>permanece</a:t>
            </a:r>
            <a:r>
              <a:rPr lang="en-US" altLang="en-US" sz="1800" dirty="0"/>
              <a:t> </a:t>
            </a:r>
            <a:r>
              <a:rPr lang="en-US" altLang="en-US" sz="1800" dirty="0" err="1"/>
              <a:t>esencialmente</a:t>
            </a:r>
            <a:r>
              <a:rPr lang="en-US" altLang="en-US" sz="1800" dirty="0"/>
              <a:t> </a:t>
            </a:r>
            <a:r>
              <a:rPr lang="en-US" altLang="en-US" sz="1800" dirty="0" err="1"/>
              <a:t>constante</a:t>
            </a:r>
            <a:r>
              <a:rPr lang="en-US" altLang="en-US" sz="1800" dirty="0"/>
              <a:t>.</a:t>
            </a:r>
          </a:p>
          <a:p>
            <a:pPr algn="just" eaLnBrk="1" hangingPunct="1">
              <a:lnSpc>
                <a:spcPct val="100000"/>
              </a:lnSpc>
              <a:spcBef>
                <a:spcPct val="0"/>
              </a:spcBef>
              <a:buFontTx/>
              <a:buNone/>
            </a:pPr>
            <a:r>
              <a:rPr lang="en-US" altLang="en-US" sz="1800" b="1" dirty="0"/>
              <a:t>16) </a:t>
            </a:r>
            <a:r>
              <a:rPr lang="en-US" altLang="en-US" sz="1800" b="1" dirty="0" err="1"/>
              <a:t>Cortocircuito</a:t>
            </a:r>
            <a:r>
              <a:rPr lang="en-US" altLang="en-US" sz="1800" b="1" dirty="0"/>
              <a:t> </a:t>
            </a:r>
            <a:r>
              <a:rPr lang="en-US" altLang="en-US" sz="1800" b="1" dirty="0" err="1"/>
              <a:t>cercano</a:t>
            </a:r>
            <a:r>
              <a:rPr lang="en-US" altLang="en-US" sz="1800" b="1" dirty="0"/>
              <a:t> al </a:t>
            </a:r>
            <a:r>
              <a:rPr lang="en-US" altLang="en-US" sz="1800" b="1" dirty="0" err="1"/>
              <a:t>generador</a:t>
            </a:r>
            <a:r>
              <a:rPr lang="en-US" altLang="en-US" sz="1800" b="1" dirty="0"/>
              <a:t>: </a:t>
            </a:r>
            <a:r>
              <a:rPr lang="en-US" altLang="en-US" sz="1800" dirty="0"/>
              <a:t>El valor de la </a:t>
            </a:r>
            <a:r>
              <a:rPr lang="en-US" altLang="en-US" sz="1800" dirty="0" err="1"/>
              <a:t>componente</a:t>
            </a:r>
            <a:r>
              <a:rPr lang="en-US" altLang="en-US" sz="1800" dirty="0"/>
              <a:t> </a:t>
            </a:r>
            <a:r>
              <a:rPr lang="en-US" altLang="en-US" sz="1800" dirty="0" err="1"/>
              <a:t>periódica</a:t>
            </a:r>
            <a:r>
              <a:rPr lang="en-US" altLang="en-US" sz="1800" dirty="0"/>
              <a:t> de </a:t>
            </a:r>
            <a:r>
              <a:rPr lang="en-US" altLang="en-US" sz="1800" dirty="0" err="1"/>
              <a:t>corriente</a:t>
            </a:r>
            <a:r>
              <a:rPr lang="en-US" altLang="en-US" sz="1800" dirty="0"/>
              <a:t> </a:t>
            </a:r>
            <a:r>
              <a:rPr lang="en-US" altLang="en-US" sz="1800" dirty="0" err="1"/>
              <a:t>simétrica</a:t>
            </a:r>
            <a:r>
              <a:rPr lang="en-US" altLang="en-US" sz="1800" dirty="0"/>
              <a:t> de c.a. no </a:t>
            </a:r>
            <a:r>
              <a:rPr lang="en-US" altLang="en-US" sz="1800" dirty="0" err="1"/>
              <a:t>permanece</a:t>
            </a:r>
            <a:r>
              <a:rPr lang="en-US" altLang="en-US" sz="1800" dirty="0"/>
              <a:t> </a:t>
            </a:r>
            <a:r>
              <a:rPr lang="en-US" altLang="en-US" sz="1800" dirty="0" err="1"/>
              <a:t>constante</a:t>
            </a:r>
            <a:r>
              <a:rPr lang="en-US" altLang="en-US" sz="1800" dirty="0"/>
              <a:t>. La </a:t>
            </a:r>
            <a:r>
              <a:rPr lang="en-US" altLang="en-US" sz="1800" dirty="0" err="1"/>
              <a:t>máquina</a:t>
            </a:r>
            <a:r>
              <a:rPr lang="en-US" altLang="en-US" sz="1800" dirty="0"/>
              <a:t> </a:t>
            </a:r>
            <a:r>
              <a:rPr lang="en-US" altLang="en-US" sz="1800" dirty="0" err="1"/>
              <a:t>síncrona</a:t>
            </a:r>
            <a:r>
              <a:rPr lang="en-US" altLang="en-US" sz="1800" dirty="0"/>
              <a:t> </a:t>
            </a:r>
            <a:r>
              <a:rPr lang="en-US" altLang="en-US" sz="1800" dirty="0" err="1"/>
              <a:t>entrega</a:t>
            </a:r>
            <a:r>
              <a:rPr lang="en-US" altLang="en-US" sz="1800" dirty="0"/>
              <a:t> primero una </a:t>
            </a:r>
            <a:r>
              <a:rPr lang="en-US" altLang="en-US" sz="1800" dirty="0" err="1"/>
              <a:t>corriente</a:t>
            </a:r>
            <a:r>
              <a:rPr lang="en-US" altLang="en-US" sz="1800" dirty="0"/>
              <a:t> de </a:t>
            </a:r>
            <a:r>
              <a:rPr lang="en-US" altLang="en-US" sz="1800" dirty="0" err="1"/>
              <a:t>cortocircuito</a:t>
            </a:r>
            <a:r>
              <a:rPr lang="en-US" altLang="en-US" sz="1800" dirty="0"/>
              <a:t> </a:t>
            </a:r>
            <a:r>
              <a:rPr lang="en-US" altLang="en-US" sz="1800" dirty="0" err="1"/>
              <a:t>simétrica</a:t>
            </a:r>
            <a:r>
              <a:rPr lang="en-US" altLang="en-US" sz="1800" dirty="0"/>
              <a:t> </a:t>
            </a:r>
            <a:r>
              <a:rPr lang="en-US" altLang="en-US" sz="1800" dirty="0" err="1"/>
              <a:t>inicial</a:t>
            </a:r>
            <a:r>
              <a:rPr lang="en-US" altLang="en-US" sz="1800" dirty="0"/>
              <a:t>, que es </a:t>
            </a:r>
            <a:r>
              <a:rPr lang="en-US" altLang="en-US" sz="1800" dirty="0" err="1"/>
              <a:t>más</a:t>
            </a:r>
            <a:r>
              <a:rPr lang="en-US" altLang="en-US" sz="1800" dirty="0"/>
              <a:t> del doble de la </a:t>
            </a:r>
            <a:r>
              <a:rPr lang="en-US" altLang="en-US" sz="1800" dirty="0" err="1"/>
              <a:t>corriente</a:t>
            </a:r>
            <a:r>
              <a:rPr lang="en-US" altLang="en-US" sz="1800" dirty="0"/>
              <a:t> nominal de la </a:t>
            </a:r>
            <a:r>
              <a:rPr lang="en-US" altLang="en-US" sz="1800" dirty="0" err="1"/>
              <a:t>máquina</a:t>
            </a:r>
            <a:r>
              <a:rPr lang="en-US" altLang="en-US" sz="1800" dirty="0"/>
              <a:t> </a:t>
            </a:r>
            <a:r>
              <a:rPr lang="en-US" altLang="en-US" sz="1800" dirty="0" err="1"/>
              <a:t>síncrona</a:t>
            </a:r>
            <a:r>
              <a:rPr lang="en-US" altLang="en-US" sz="1800" dirty="0"/>
              <a:t>.</a:t>
            </a:r>
          </a:p>
          <a:p>
            <a:pPr algn="just" eaLnBrk="1" hangingPunct="1">
              <a:lnSpc>
                <a:spcPct val="100000"/>
              </a:lnSpc>
              <a:spcBef>
                <a:spcPct val="0"/>
              </a:spcBef>
              <a:buFontTx/>
              <a:buNone/>
            </a:pPr>
            <a:r>
              <a:rPr lang="en-US" altLang="en-US" sz="1800" b="1" dirty="0"/>
              <a:t>17) </a:t>
            </a:r>
            <a:r>
              <a:rPr lang="en-US" altLang="en-US" sz="1800" b="1" dirty="0" err="1"/>
              <a:t>Impedancia</a:t>
            </a:r>
            <a:r>
              <a:rPr lang="en-US" altLang="en-US" sz="1800" b="1" dirty="0"/>
              <a:t> de </a:t>
            </a:r>
            <a:r>
              <a:rPr lang="en-US" altLang="en-US" sz="1800" b="1" dirty="0" err="1"/>
              <a:t>cortocircuito</a:t>
            </a:r>
            <a:r>
              <a:rPr lang="en-US" altLang="en-US" sz="1800" b="1" dirty="0"/>
              <a:t> de </a:t>
            </a:r>
            <a:r>
              <a:rPr lang="en-US" altLang="en-US" sz="1800" b="1" dirty="0" err="1"/>
              <a:t>secuencia</a:t>
            </a:r>
            <a:r>
              <a:rPr lang="en-US" altLang="en-US" sz="1800" b="1" dirty="0"/>
              <a:t> </a:t>
            </a:r>
            <a:r>
              <a:rPr lang="en-US" altLang="en-US" sz="1800" b="1" dirty="0" err="1"/>
              <a:t>positiva</a:t>
            </a:r>
            <a:r>
              <a:rPr lang="en-US" altLang="en-US" sz="1800" b="1" dirty="0"/>
              <a:t>: </a:t>
            </a:r>
            <a:r>
              <a:rPr lang="en-US" altLang="en-US" sz="1800" dirty="0"/>
              <a:t>La </a:t>
            </a:r>
            <a:r>
              <a:rPr lang="en-US" altLang="en-US" sz="1800" dirty="0" err="1"/>
              <a:t>impedancia</a:t>
            </a:r>
            <a:r>
              <a:rPr lang="en-US" altLang="en-US" sz="1800" dirty="0"/>
              <a:t> de la </a:t>
            </a:r>
            <a:r>
              <a:rPr lang="en-US" altLang="en-US" sz="1800" dirty="0" err="1"/>
              <a:t>secuencia</a:t>
            </a:r>
            <a:r>
              <a:rPr lang="en-US" altLang="en-US" sz="1800" dirty="0"/>
              <a:t> </a:t>
            </a:r>
            <a:r>
              <a:rPr lang="en-US" altLang="en-US" sz="1800" dirty="0" err="1"/>
              <a:t>positiva</a:t>
            </a:r>
            <a:r>
              <a:rPr lang="en-US" altLang="en-US" sz="1800" dirty="0"/>
              <a:t> del </a:t>
            </a:r>
            <a:r>
              <a:rPr lang="en-US" altLang="en-US" sz="1800" dirty="0" err="1"/>
              <a:t>sistema</a:t>
            </a:r>
            <a:r>
              <a:rPr lang="en-US" altLang="en-US" sz="1800" dirty="0"/>
              <a:t> visto </a:t>
            </a:r>
            <a:r>
              <a:rPr lang="en-US" altLang="en-US" sz="1800" dirty="0" err="1"/>
              <a:t>desde</a:t>
            </a:r>
            <a:r>
              <a:rPr lang="en-US" altLang="en-US" sz="1800" dirty="0"/>
              <a:t> la </a:t>
            </a:r>
            <a:r>
              <a:rPr lang="en-US" altLang="en-US" sz="1800" dirty="0" err="1"/>
              <a:t>posición</a:t>
            </a:r>
            <a:r>
              <a:rPr lang="en-US" altLang="en-US" sz="1800" dirty="0"/>
              <a:t> del </a:t>
            </a:r>
            <a:r>
              <a:rPr lang="en-US" altLang="en-US" sz="1800" dirty="0" err="1"/>
              <a:t>cortocircuito</a:t>
            </a:r>
            <a:r>
              <a:rPr lang="en-US" altLang="en-US" sz="1800" dirty="0"/>
              <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ángulo 3">
            <a:extLst>
              <a:ext uri="{FF2B5EF4-FFF2-40B4-BE49-F238E27FC236}">
                <a16:creationId xmlns:a16="http://schemas.microsoft.com/office/drawing/2014/main" id="{871E7CE6-BC6F-43F5-AC75-6E4DEACEBBCF}"/>
              </a:ext>
            </a:extLst>
          </p:cNvPr>
          <p:cNvSpPr>
            <a:spLocks noChangeArrowheads="1"/>
          </p:cNvSpPr>
          <p:nvPr/>
        </p:nvSpPr>
        <p:spPr bwMode="auto">
          <a:xfrm>
            <a:off x="190500" y="111125"/>
            <a:ext cx="11755438" cy="674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ct val="0"/>
              </a:spcBef>
              <a:buFontTx/>
              <a:buNone/>
            </a:pPr>
            <a:r>
              <a:rPr lang="en-US" altLang="en-US" sz="1800" b="1" dirty="0"/>
              <a:t>18) </a:t>
            </a:r>
            <a:r>
              <a:rPr lang="en-US" altLang="en-US" sz="1800" b="1" dirty="0" err="1"/>
              <a:t>Impedancia</a:t>
            </a:r>
            <a:r>
              <a:rPr lang="en-US" altLang="en-US" sz="1800" b="1" dirty="0"/>
              <a:t> de </a:t>
            </a:r>
            <a:r>
              <a:rPr lang="en-US" altLang="en-US" sz="1800" b="1" dirty="0" err="1"/>
              <a:t>cortocircuito</a:t>
            </a:r>
            <a:r>
              <a:rPr lang="en-US" altLang="en-US" sz="1800" b="1" dirty="0"/>
              <a:t> de </a:t>
            </a:r>
            <a:r>
              <a:rPr lang="en-US" altLang="en-US" sz="1800" b="1" dirty="0" err="1"/>
              <a:t>secuencia</a:t>
            </a:r>
            <a:r>
              <a:rPr lang="en-US" altLang="en-US" sz="1800" b="1" dirty="0"/>
              <a:t> </a:t>
            </a:r>
            <a:r>
              <a:rPr lang="en-US" altLang="en-US" sz="1800" b="1" dirty="0" err="1"/>
              <a:t>negativa</a:t>
            </a:r>
            <a:r>
              <a:rPr lang="en-US" altLang="en-US" sz="1800" b="1" dirty="0"/>
              <a:t>: </a:t>
            </a:r>
            <a:r>
              <a:rPr lang="en-US" altLang="en-US" sz="1800" dirty="0"/>
              <a:t>La </a:t>
            </a:r>
            <a:r>
              <a:rPr lang="en-US" altLang="en-US" sz="1800" dirty="0" err="1"/>
              <a:t>impedancia</a:t>
            </a:r>
            <a:r>
              <a:rPr lang="en-US" altLang="en-US" sz="1800" dirty="0"/>
              <a:t> de la </a:t>
            </a:r>
            <a:r>
              <a:rPr lang="en-US" altLang="en-US" sz="1800" dirty="0" err="1"/>
              <a:t>secuencia</a:t>
            </a:r>
            <a:r>
              <a:rPr lang="en-US" altLang="en-US" sz="1800" dirty="0"/>
              <a:t> negative del Sistema, vista </a:t>
            </a:r>
            <a:r>
              <a:rPr lang="en-US" altLang="en-US" sz="1800" dirty="0" err="1"/>
              <a:t>desde</a:t>
            </a:r>
            <a:r>
              <a:rPr lang="en-US" altLang="en-US" sz="1800" dirty="0"/>
              <a:t> la </a:t>
            </a:r>
            <a:r>
              <a:rPr lang="en-US" altLang="en-US" sz="1800" dirty="0" err="1"/>
              <a:t>posición</a:t>
            </a:r>
            <a:r>
              <a:rPr lang="en-US" altLang="en-US" sz="1800" dirty="0"/>
              <a:t> del </a:t>
            </a:r>
            <a:r>
              <a:rPr lang="en-US" altLang="en-US" sz="1800" dirty="0" err="1"/>
              <a:t>cortocircuito</a:t>
            </a:r>
            <a:r>
              <a:rPr lang="en-US" altLang="en-US" sz="1800" dirty="0"/>
              <a:t>.</a:t>
            </a:r>
          </a:p>
          <a:p>
            <a:pPr algn="just" eaLnBrk="1" hangingPunct="1">
              <a:lnSpc>
                <a:spcPct val="100000"/>
              </a:lnSpc>
              <a:spcBef>
                <a:spcPct val="0"/>
              </a:spcBef>
              <a:buFontTx/>
              <a:buNone/>
            </a:pPr>
            <a:r>
              <a:rPr lang="en-US" altLang="en-US" sz="1800" b="1" dirty="0"/>
              <a:t>19) </a:t>
            </a:r>
            <a:r>
              <a:rPr lang="en-US" altLang="en-US" sz="1800" b="1" dirty="0" err="1"/>
              <a:t>Impedancia</a:t>
            </a:r>
            <a:r>
              <a:rPr lang="en-US" altLang="en-US" sz="1800" b="1" dirty="0"/>
              <a:t> de </a:t>
            </a:r>
            <a:r>
              <a:rPr lang="en-US" altLang="en-US" sz="1800" b="1" dirty="0" err="1"/>
              <a:t>cortocircuito</a:t>
            </a:r>
            <a:r>
              <a:rPr lang="en-US" altLang="en-US" sz="1800" b="1" dirty="0"/>
              <a:t> de </a:t>
            </a:r>
            <a:r>
              <a:rPr lang="en-US" altLang="en-US" sz="1800" b="1" dirty="0" err="1"/>
              <a:t>secuencia</a:t>
            </a:r>
            <a:r>
              <a:rPr lang="en-US" altLang="en-US" sz="1800" b="1" dirty="0"/>
              <a:t> cero: </a:t>
            </a:r>
            <a:r>
              <a:rPr lang="en-US" altLang="en-US" sz="1800" dirty="0"/>
              <a:t>La </a:t>
            </a:r>
            <a:r>
              <a:rPr lang="en-US" altLang="en-US" sz="1800" dirty="0" err="1"/>
              <a:t>impedancia</a:t>
            </a:r>
            <a:r>
              <a:rPr lang="en-US" altLang="en-US" sz="1800" dirty="0"/>
              <a:t> de la </a:t>
            </a:r>
            <a:r>
              <a:rPr lang="en-US" altLang="en-US" sz="1800" dirty="0" err="1"/>
              <a:t>secuencia</a:t>
            </a:r>
            <a:r>
              <a:rPr lang="en-US" altLang="en-US" sz="1800" dirty="0"/>
              <a:t> cero del </a:t>
            </a:r>
            <a:r>
              <a:rPr lang="en-US" altLang="en-US" sz="1800" dirty="0" err="1"/>
              <a:t>sistema</a:t>
            </a:r>
            <a:r>
              <a:rPr lang="en-US" altLang="en-US" sz="1800" dirty="0"/>
              <a:t> </a:t>
            </a:r>
            <a:r>
              <a:rPr lang="en-US" altLang="en-US" sz="1800" dirty="0" err="1"/>
              <a:t>vistoa</a:t>
            </a:r>
            <a:r>
              <a:rPr lang="en-US" altLang="en-US" sz="1800" dirty="0"/>
              <a:t> </a:t>
            </a:r>
            <a:r>
              <a:rPr lang="en-US" altLang="en-US" sz="1800" dirty="0" err="1"/>
              <a:t>desde</a:t>
            </a:r>
            <a:r>
              <a:rPr lang="en-US" altLang="en-US" sz="1800" dirty="0"/>
              <a:t> la </a:t>
            </a:r>
            <a:r>
              <a:rPr lang="en-US" altLang="en-US" sz="1800" dirty="0" err="1"/>
              <a:t>posición</a:t>
            </a:r>
            <a:r>
              <a:rPr lang="en-US" altLang="en-US" sz="1800" dirty="0"/>
              <a:t> del </a:t>
            </a:r>
            <a:r>
              <a:rPr lang="en-US" altLang="en-US" sz="1800" dirty="0" err="1"/>
              <a:t>cortocircuito</a:t>
            </a:r>
            <a:r>
              <a:rPr lang="en-US" altLang="en-US" sz="1800" dirty="0"/>
              <a:t>. Tres </a:t>
            </a:r>
            <a:r>
              <a:rPr lang="en-US" altLang="en-US" sz="1800" dirty="0" err="1"/>
              <a:t>veces</a:t>
            </a:r>
            <a:r>
              <a:rPr lang="en-US" altLang="en-US" sz="1800" dirty="0"/>
              <a:t> </a:t>
            </a:r>
            <a:r>
              <a:rPr lang="en-US" altLang="en-US" sz="1800" dirty="0" err="1"/>
              <a:t>el</a:t>
            </a:r>
            <a:r>
              <a:rPr lang="en-US" altLang="en-US" sz="1800" dirty="0"/>
              <a:t> </a:t>
            </a:r>
            <a:r>
              <a:rPr lang="en-US" altLang="en-US" sz="1800" dirty="0" err="1"/>
              <a:t>valorde</a:t>
            </a:r>
            <a:r>
              <a:rPr lang="en-US" altLang="en-US" sz="1800" dirty="0"/>
              <a:t> la  </a:t>
            </a:r>
            <a:r>
              <a:rPr lang="en-US" altLang="en-US" sz="1800" dirty="0" err="1"/>
              <a:t>impedanciadel</a:t>
            </a:r>
            <a:r>
              <a:rPr lang="en-US" altLang="en-US" sz="1800" dirty="0"/>
              <a:t> del punto </a:t>
            </a:r>
            <a:r>
              <a:rPr lang="en-US" altLang="en-US" sz="1800" dirty="0" err="1"/>
              <a:t>neutro</a:t>
            </a:r>
            <a:r>
              <a:rPr lang="en-US" altLang="en-US" sz="1800" dirty="0"/>
              <a:t> a la de tierra.</a:t>
            </a:r>
          </a:p>
          <a:p>
            <a:pPr algn="just" eaLnBrk="1" hangingPunct="1">
              <a:lnSpc>
                <a:spcPct val="100000"/>
              </a:lnSpc>
              <a:spcBef>
                <a:spcPct val="0"/>
              </a:spcBef>
              <a:buFontTx/>
              <a:buNone/>
            </a:pPr>
            <a:r>
              <a:rPr lang="en-US" altLang="en-US" sz="1800" b="1" dirty="0"/>
              <a:t>20) </a:t>
            </a:r>
            <a:r>
              <a:rPr lang="en-US" altLang="en-US" sz="1800" b="1" dirty="0" err="1"/>
              <a:t>Impedancia</a:t>
            </a:r>
            <a:r>
              <a:rPr lang="en-US" altLang="en-US" sz="1800" b="1" dirty="0"/>
              <a:t> de </a:t>
            </a:r>
            <a:r>
              <a:rPr lang="en-US" altLang="en-US" sz="1800" b="1" dirty="0" err="1"/>
              <a:t>cortocircuito</a:t>
            </a:r>
            <a:r>
              <a:rPr lang="en-US" altLang="en-US" sz="1800" b="1" dirty="0"/>
              <a:t>: </a:t>
            </a:r>
            <a:r>
              <a:rPr lang="en-US" altLang="en-US" sz="1800" dirty="0" err="1"/>
              <a:t>Impedancia</a:t>
            </a:r>
            <a:r>
              <a:rPr lang="en-US" altLang="en-US" sz="1800" dirty="0"/>
              <a:t> </a:t>
            </a:r>
            <a:r>
              <a:rPr lang="en-US" altLang="en-US" sz="1800" dirty="0" err="1"/>
              <a:t>necesaria</a:t>
            </a:r>
            <a:r>
              <a:rPr lang="en-US" altLang="en-US" sz="1800" dirty="0"/>
              <a:t> para </a:t>
            </a:r>
            <a:r>
              <a:rPr lang="en-US" altLang="en-US" sz="1800" dirty="0" err="1"/>
              <a:t>el</a:t>
            </a:r>
            <a:r>
              <a:rPr lang="en-US" altLang="en-US" sz="1800" dirty="0"/>
              <a:t> </a:t>
            </a:r>
            <a:r>
              <a:rPr lang="en-US" altLang="en-US" sz="1800" dirty="0" err="1"/>
              <a:t>cálculo</a:t>
            </a:r>
            <a:r>
              <a:rPr lang="en-US" altLang="en-US" sz="1800" dirty="0"/>
              <a:t> de la </a:t>
            </a:r>
            <a:r>
              <a:rPr lang="en-US" altLang="en-US" sz="1800" dirty="0" err="1"/>
              <a:t>corrientes</a:t>
            </a:r>
            <a:r>
              <a:rPr lang="en-US" altLang="en-US" sz="1800" dirty="0"/>
              <a:t> de </a:t>
            </a:r>
            <a:r>
              <a:rPr lang="en-US" altLang="en-US" sz="1800" dirty="0" err="1"/>
              <a:t>cortocircuito</a:t>
            </a:r>
            <a:r>
              <a:rPr lang="en-US" altLang="en-US" sz="1800" dirty="0"/>
              <a:t> en la </a:t>
            </a:r>
            <a:r>
              <a:rPr lang="en-US" altLang="en-US" sz="1800" dirty="0" err="1"/>
              <a:t>posición</a:t>
            </a:r>
            <a:r>
              <a:rPr lang="en-US" altLang="en-US" sz="1800" dirty="0"/>
              <a:t> del </a:t>
            </a:r>
            <a:r>
              <a:rPr lang="en-US" altLang="en-US" sz="1800" dirty="0" err="1"/>
              <a:t>cortocircuito</a:t>
            </a:r>
            <a:r>
              <a:rPr lang="en-US" altLang="en-US" sz="1800" dirty="0"/>
              <a:t>.</a:t>
            </a:r>
          </a:p>
          <a:p>
            <a:pPr algn="just" eaLnBrk="1" hangingPunct="1">
              <a:lnSpc>
                <a:spcPct val="100000"/>
              </a:lnSpc>
              <a:spcBef>
                <a:spcPct val="0"/>
              </a:spcBef>
              <a:buFontTx/>
              <a:buNone/>
            </a:pPr>
            <a:endParaRPr lang="en-US" altLang="en-US" sz="1800" dirty="0"/>
          </a:p>
          <a:p>
            <a:pPr algn="just" eaLnBrk="1" hangingPunct="1">
              <a:lnSpc>
                <a:spcPct val="100000"/>
              </a:lnSpc>
              <a:spcBef>
                <a:spcPct val="0"/>
              </a:spcBef>
              <a:buFontTx/>
              <a:buNone/>
            </a:pPr>
            <a:r>
              <a:rPr lang="en-US" altLang="en-US" sz="1800" b="1" dirty="0"/>
              <a:t>1.1 </a:t>
            </a:r>
            <a:r>
              <a:rPr lang="en-US" altLang="en-US" sz="1800" b="1" dirty="0" err="1"/>
              <a:t>Comportamiento</a:t>
            </a:r>
            <a:r>
              <a:rPr lang="en-US" altLang="en-US" sz="1800" b="1" dirty="0"/>
              <a:t> temporal de la </a:t>
            </a:r>
            <a:r>
              <a:rPr lang="en-US" altLang="en-US" sz="1800" b="1" dirty="0" err="1"/>
              <a:t>corriente</a:t>
            </a:r>
            <a:r>
              <a:rPr lang="en-US" altLang="en-US" sz="1800" b="1" dirty="0"/>
              <a:t> de </a:t>
            </a:r>
            <a:r>
              <a:rPr lang="en-US" altLang="en-US" sz="1800" b="1" dirty="0" err="1"/>
              <a:t>cortocircuito</a:t>
            </a:r>
            <a:endParaRPr lang="en-US" altLang="en-US" sz="1800" b="1" dirty="0"/>
          </a:p>
          <a:p>
            <a:pPr algn="just" eaLnBrk="1" hangingPunct="1">
              <a:lnSpc>
                <a:spcPct val="100000"/>
              </a:lnSpc>
              <a:spcBef>
                <a:spcPct val="0"/>
              </a:spcBef>
              <a:buFontTx/>
              <a:buNone/>
            </a:pPr>
            <a:endParaRPr lang="en-US" altLang="en-US" sz="1800" dirty="0"/>
          </a:p>
          <a:p>
            <a:pPr algn="just" eaLnBrk="1" hangingPunct="1">
              <a:lnSpc>
                <a:spcPct val="100000"/>
              </a:lnSpc>
              <a:spcBef>
                <a:spcPct val="0"/>
              </a:spcBef>
              <a:buFontTx/>
              <a:buNone/>
            </a:pPr>
            <a:r>
              <a:rPr lang="en-US" altLang="en-US" sz="1800" dirty="0"/>
              <a:t>La </a:t>
            </a:r>
            <a:r>
              <a:rPr lang="en-US" altLang="en-US" sz="1800" dirty="0" err="1"/>
              <a:t>Figura</a:t>
            </a:r>
            <a:r>
              <a:rPr lang="en-US" altLang="en-US" sz="1800" dirty="0"/>
              <a:t> 1.1 </a:t>
            </a:r>
            <a:r>
              <a:rPr lang="en-US" altLang="en-US" sz="1800" dirty="0" err="1"/>
              <a:t>muestra</a:t>
            </a:r>
            <a:r>
              <a:rPr lang="en-US" altLang="en-US" sz="1800" dirty="0"/>
              <a:t> </a:t>
            </a:r>
            <a:r>
              <a:rPr lang="en-US" altLang="en-US" sz="1800" dirty="0" err="1"/>
              <a:t>el</a:t>
            </a:r>
            <a:r>
              <a:rPr lang="en-US" altLang="en-US" sz="1800" dirty="0"/>
              <a:t> </a:t>
            </a:r>
            <a:r>
              <a:rPr lang="en-US" altLang="en-US" sz="1800" dirty="0" err="1"/>
              <a:t>comportamiento</a:t>
            </a:r>
            <a:r>
              <a:rPr lang="en-US" altLang="en-US" sz="1800" dirty="0"/>
              <a:t> temporal de la </a:t>
            </a:r>
            <a:r>
              <a:rPr lang="en-US" altLang="en-US" sz="1800" dirty="0" err="1"/>
              <a:t>corriente</a:t>
            </a:r>
            <a:r>
              <a:rPr lang="en-US" altLang="en-US" sz="1800" dirty="0"/>
              <a:t> de </a:t>
            </a:r>
            <a:r>
              <a:rPr lang="en-US" altLang="en-US" sz="1800" dirty="0" err="1"/>
              <a:t>cortocircuito</a:t>
            </a:r>
            <a:r>
              <a:rPr lang="en-US" altLang="en-US" sz="1800" dirty="0"/>
              <a:t> para la </a:t>
            </a:r>
            <a:r>
              <a:rPr lang="en-US" altLang="en-US" sz="1800" dirty="0" err="1"/>
              <a:t>ocurrencia</a:t>
            </a:r>
            <a:r>
              <a:rPr lang="en-US" altLang="en-US" sz="1800" dirty="0"/>
              <a:t> de </a:t>
            </a:r>
            <a:r>
              <a:rPr lang="en-US" altLang="en-US" sz="1800" dirty="0" err="1"/>
              <a:t>cortocircuitos</a:t>
            </a:r>
            <a:r>
              <a:rPr lang="en-US" altLang="en-US" sz="1800" dirty="0"/>
              <a:t> </a:t>
            </a:r>
            <a:r>
              <a:rPr lang="en-US" altLang="en-US" sz="1800" dirty="0" err="1"/>
              <a:t>lejos</a:t>
            </a:r>
            <a:r>
              <a:rPr lang="en-US" altLang="en-US" sz="1800" dirty="0"/>
              <a:t> del </a:t>
            </a:r>
            <a:r>
              <a:rPr lang="en-US" altLang="en-US" sz="1800" dirty="0" err="1"/>
              <a:t>generador</a:t>
            </a:r>
            <a:r>
              <a:rPr lang="en-US" altLang="en-US" sz="1800" dirty="0"/>
              <a:t> y </a:t>
            </a:r>
            <a:r>
              <a:rPr lang="en-US" altLang="en-US" sz="1800" dirty="0" err="1"/>
              <a:t>cerca</a:t>
            </a:r>
            <a:r>
              <a:rPr lang="en-US" altLang="en-US" sz="1800" dirty="0"/>
              <a:t> del </a:t>
            </a:r>
            <a:r>
              <a:rPr lang="en-US" altLang="en-US" sz="1800" dirty="0" err="1"/>
              <a:t>generador</a:t>
            </a:r>
            <a:r>
              <a:rPr lang="en-US" altLang="en-US" sz="1800" dirty="0"/>
              <a:t>. La </a:t>
            </a:r>
            <a:r>
              <a:rPr lang="en-US" altLang="en-US" sz="1800" dirty="0" err="1"/>
              <a:t>componente</a:t>
            </a:r>
            <a:r>
              <a:rPr lang="en-US" altLang="en-US" sz="1800" dirty="0"/>
              <a:t> de c.d. </a:t>
            </a:r>
            <a:r>
              <a:rPr lang="en-US" altLang="en-US" sz="1800" dirty="0" err="1"/>
              <a:t>aperiódica</a:t>
            </a:r>
            <a:r>
              <a:rPr lang="en-US" altLang="en-US" sz="1800" dirty="0"/>
              <a:t> </a:t>
            </a:r>
            <a:r>
              <a:rPr lang="en-US" altLang="en-US" sz="1800" dirty="0" err="1"/>
              <a:t>depende</a:t>
            </a:r>
            <a:r>
              <a:rPr lang="en-US" altLang="en-US" sz="1800" dirty="0"/>
              <a:t> del </a:t>
            </a:r>
            <a:r>
              <a:rPr lang="en-US" altLang="en-US" sz="1800" dirty="0" err="1"/>
              <a:t>momento</a:t>
            </a:r>
            <a:r>
              <a:rPr lang="en-US" altLang="en-US" sz="1800" dirty="0"/>
              <a:t> en </a:t>
            </a:r>
            <a:r>
              <a:rPr lang="en-US" altLang="en-US" sz="1800" dirty="0" err="1"/>
              <a:t>el</a:t>
            </a:r>
            <a:r>
              <a:rPr lang="en-US" altLang="en-US" sz="1800" dirty="0"/>
              <a:t> que se produce </a:t>
            </a:r>
            <a:r>
              <a:rPr lang="en-US" altLang="en-US" sz="1800" dirty="0" err="1"/>
              <a:t>el</a:t>
            </a:r>
            <a:r>
              <a:rPr lang="en-US" altLang="en-US" sz="1800" dirty="0"/>
              <a:t> </a:t>
            </a:r>
            <a:r>
              <a:rPr lang="en-US" altLang="en-US" sz="1800" dirty="0" err="1"/>
              <a:t>cortocircuito</a:t>
            </a:r>
            <a:r>
              <a:rPr lang="en-US" altLang="en-US" sz="1800" dirty="0"/>
              <a:t>. Para un </a:t>
            </a:r>
            <a:r>
              <a:rPr lang="en-US" altLang="en-US" sz="1800" dirty="0" err="1"/>
              <a:t>cortocircuito</a:t>
            </a:r>
            <a:r>
              <a:rPr lang="en-US" altLang="en-US" sz="1800" dirty="0"/>
              <a:t> </a:t>
            </a:r>
            <a:r>
              <a:rPr lang="en-US" altLang="en-US" sz="1800" dirty="0" err="1"/>
              <a:t>cercano</a:t>
            </a:r>
            <a:r>
              <a:rPr lang="en-US" altLang="en-US" sz="1800" dirty="0"/>
              <a:t> al </a:t>
            </a:r>
            <a:r>
              <a:rPr lang="en-US" altLang="en-US" sz="1800" dirty="0" err="1"/>
              <a:t>generador</a:t>
            </a:r>
            <a:r>
              <a:rPr lang="en-US" altLang="en-US" sz="1800" dirty="0"/>
              <a:t>, los </a:t>
            </a:r>
            <a:r>
              <a:rPr lang="en-US" altLang="en-US" sz="1800" dirty="0" err="1"/>
              <a:t>comportamientos</a:t>
            </a:r>
            <a:r>
              <a:rPr lang="en-US" altLang="en-US" sz="1800" dirty="0"/>
              <a:t> </a:t>
            </a:r>
            <a:r>
              <a:rPr lang="en-US" altLang="en-US" sz="1800" dirty="0" err="1"/>
              <a:t>subtransitorio</a:t>
            </a:r>
            <a:r>
              <a:rPr lang="en-US" altLang="en-US" sz="1800" dirty="0"/>
              <a:t> y </a:t>
            </a:r>
            <a:r>
              <a:rPr lang="en-US" altLang="en-US" sz="1800" dirty="0" err="1"/>
              <a:t>el</a:t>
            </a:r>
            <a:r>
              <a:rPr lang="en-US" altLang="en-US" sz="1800" dirty="0"/>
              <a:t> </a:t>
            </a:r>
            <a:r>
              <a:rPr lang="en-US" altLang="en-US" sz="1800" dirty="0" err="1"/>
              <a:t>transitorio</a:t>
            </a:r>
            <a:r>
              <a:rPr lang="en-US" altLang="en-US" sz="1800" dirty="0"/>
              <a:t> de las </a:t>
            </a:r>
            <a:r>
              <a:rPr lang="en-US" altLang="en-US" sz="1800" dirty="0" err="1"/>
              <a:t>máquinas</a:t>
            </a:r>
            <a:r>
              <a:rPr lang="en-US" altLang="en-US" sz="1800" dirty="0"/>
              <a:t> </a:t>
            </a:r>
            <a:r>
              <a:rPr lang="en-US" altLang="en-US" sz="1800" dirty="0" err="1"/>
              <a:t>síncronas</a:t>
            </a:r>
            <a:r>
              <a:rPr lang="en-US" altLang="en-US" sz="1800" dirty="0"/>
              <a:t> son </a:t>
            </a:r>
            <a:r>
              <a:rPr lang="en-US" altLang="en-US" sz="1800" dirty="0" err="1"/>
              <a:t>importantes</a:t>
            </a:r>
            <a:r>
              <a:rPr lang="en-US" altLang="en-US" sz="1800" dirty="0"/>
              <a:t>. </a:t>
            </a:r>
            <a:r>
              <a:rPr lang="en-US" altLang="en-US" sz="1800" dirty="0" err="1"/>
              <a:t>Siguiendo</a:t>
            </a:r>
            <a:r>
              <a:rPr lang="en-US" altLang="en-US" sz="1800" dirty="0"/>
              <a:t> a </a:t>
            </a:r>
            <a:r>
              <a:rPr lang="en-US" altLang="en-US" sz="1800" dirty="0" err="1"/>
              <a:t>todos</a:t>
            </a:r>
            <a:r>
              <a:rPr lang="en-US" altLang="en-US" sz="1800" dirty="0"/>
              <a:t> los </a:t>
            </a:r>
            <a:r>
              <a:rPr lang="en-US" altLang="en-US" sz="1800" dirty="0" err="1"/>
              <a:t>fenómenos</a:t>
            </a:r>
            <a:r>
              <a:rPr lang="en-US" altLang="en-US" sz="1800" dirty="0"/>
              <a:t> </a:t>
            </a:r>
            <a:r>
              <a:rPr lang="en-US" altLang="en-US" sz="1800" dirty="0" err="1"/>
              <a:t>transitorios</a:t>
            </a:r>
            <a:r>
              <a:rPr lang="en-US" altLang="en-US" sz="1800" dirty="0"/>
              <a:t>, se </a:t>
            </a:r>
            <a:r>
              <a:rPr lang="en-US" altLang="en-US" sz="1800" dirty="0" err="1"/>
              <a:t>establece</a:t>
            </a:r>
            <a:r>
              <a:rPr lang="en-US" altLang="en-US" sz="1800" dirty="0"/>
              <a:t> </a:t>
            </a:r>
            <a:r>
              <a:rPr lang="en-US" altLang="en-US" sz="1800" dirty="0" err="1"/>
              <a:t>el</a:t>
            </a:r>
            <a:r>
              <a:rPr lang="en-US" altLang="en-US" sz="1800" dirty="0"/>
              <a:t> </a:t>
            </a:r>
            <a:r>
              <a:rPr lang="en-US" altLang="en-US" sz="1800" dirty="0" err="1"/>
              <a:t>estado</a:t>
            </a:r>
            <a:r>
              <a:rPr lang="en-US" altLang="en-US" sz="1800" dirty="0"/>
              <a:t> </a:t>
            </a:r>
            <a:r>
              <a:rPr lang="en-US" altLang="en-US" sz="1800" dirty="0" err="1"/>
              <a:t>estacionario</a:t>
            </a:r>
            <a:r>
              <a:rPr lang="en-US" altLang="en-US" sz="1800" dirty="0"/>
              <a:t>. </a:t>
            </a:r>
          </a:p>
          <a:p>
            <a:pPr algn="just" eaLnBrk="1" hangingPunct="1">
              <a:lnSpc>
                <a:spcPct val="100000"/>
              </a:lnSpc>
              <a:spcBef>
                <a:spcPct val="0"/>
              </a:spcBef>
              <a:buFontTx/>
              <a:buNone/>
            </a:pPr>
            <a:endParaRPr lang="en-US" altLang="en-US" sz="1800" dirty="0"/>
          </a:p>
          <a:p>
            <a:pPr algn="just" eaLnBrk="1" hangingPunct="1">
              <a:lnSpc>
                <a:spcPct val="100000"/>
              </a:lnSpc>
              <a:spcBef>
                <a:spcPct val="0"/>
              </a:spcBef>
              <a:buFontTx/>
              <a:buNone/>
            </a:pPr>
            <a:r>
              <a:rPr lang="en-US" altLang="en-US" sz="1800" b="1" dirty="0"/>
              <a:t>1.2 Camino de </a:t>
            </a:r>
            <a:r>
              <a:rPr lang="en-US" altLang="en-US" sz="1800" b="1" dirty="0" err="1"/>
              <a:t>cortocircuito</a:t>
            </a:r>
            <a:r>
              <a:rPr lang="en-US" altLang="en-US" sz="1800" b="1" dirty="0"/>
              <a:t> en </a:t>
            </a:r>
            <a:r>
              <a:rPr lang="en-US" altLang="en-US" sz="1800" b="1" dirty="0" err="1"/>
              <a:t>el</a:t>
            </a:r>
            <a:r>
              <a:rPr lang="en-US" altLang="en-US" sz="1800" b="1" dirty="0"/>
              <a:t> </a:t>
            </a:r>
            <a:r>
              <a:rPr lang="en-US" altLang="en-US" sz="1800" b="1" dirty="0" err="1"/>
              <a:t>sistema</a:t>
            </a:r>
            <a:r>
              <a:rPr lang="en-US" altLang="en-US" sz="1800" b="1" dirty="0"/>
              <a:t> de </a:t>
            </a:r>
            <a:r>
              <a:rPr lang="en-US" altLang="en-US" sz="1800" b="1" dirty="0" err="1"/>
              <a:t>secuencia</a:t>
            </a:r>
            <a:r>
              <a:rPr lang="en-US" altLang="en-US" sz="1800" b="1" dirty="0"/>
              <a:t> </a:t>
            </a:r>
            <a:r>
              <a:rPr lang="en-US" altLang="en-US" sz="1800" b="1" dirty="0" err="1"/>
              <a:t>positiva</a:t>
            </a:r>
            <a:endParaRPr lang="en-US" altLang="en-US" sz="1800" b="1" dirty="0"/>
          </a:p>
          <a:p>
            <a:pPr algn="just" eaLnBrk="1" hangingPunct="1">
              <a:lnSpc>
                <a:spcPct val="100000"/>
              </a:lnSpc>
              <a:spcBef>
                <a:spcPct val="0"/>
              </a:spcBef>
              <a:buFontTx/>
              <a:buNone/>
            </a:pPr>
            <a:endParaRPr lang="en-US" altLang="en-US" sz="1800" b="1" dirty="0"/>
          </a:p>
          <a:p>
            <a:pPr algn="just" eaLnBrk="1" hangingPunct="1">
              <a:lnSpc>
                <a:spcPct val="100000"/>
              </a:lnSpc>
              <a:spcBef>
                <a:spcPct val="0"/>
              </a:spcBef>
              <a:buFontTx/>
              <a:buNone/>
            </a:pPr>
            <a:r>
              <a:rPr lang="en-US" altLang="en-US" sz="1800" dirty="0"/>
              <a:t>Para las </a:t>
            </a:r>
            <a:r>
              <a:rPr lang="en-US" altLang="en-US" sz="1800" dirty="0" err="1"/>
              <a:t>mismas</a:t>
            </a:r>
            <a:r>
              <a:rPr lang="en-US" altLang="en-US" sz="1800" dirty="0"/>
              <a:t> </a:t>
            </a:r>
            <a:r>
              <a:rPr lang="en-US" altLang="en-US" sz="1800" dirty="0" err="1"/>
              <a:t>tensiones</a:t>
            </a:r>
            <a:r>
              <a:rPr lang="en-US" altLang="en-US" sz="1800" dirty="0"/>
              <a:t> del conductor </a:t>
            </a:r>
            <a:r>
              <a:rPr lang="en-US" altLang="en-US" sz="1800" dirty="0" err="1"/>
              <a:t>externo</a:t>
            </a:r>
            <a:r>
              <a:rPr lang="en-US" altLang="en-US" sz="1800" dirty="0"/>
              <a:t>, un </a:t>
            </a:r>
            <a:r>
              <a:rPr lang="en-US" altLang="en-US" sz="1800" dirty="0" err="1"/>
              <a:t>cortocircuito</a:t>
            </a:r>
            <a:r>
              <a:rPr lang="en-US" altLang="en-US" sz="1800" dirty="0"/>
              <a:t> </a:t>
            </a:r>
            <a:r>
              <a:rPr lang="en-US" altLang="en-US" sz="1800" dirty="0" err="1"/>
              <a:t>trifásico</a:t>
            </a:r>
            <a:r>
              <a:rPr lang="en-US" altLang="en-US" sz="1800" dirty="0"/>
              <a:t> </a:t>
            </a:r>
            <a:r>
              <a:rPr lang="en-US" altLang="en-US" sz="1800" dirty="0" err="1"/>
              <a:t>permite</a:t>
            </a:r>
            <a:r>
              <a:rPr lang="en-US" altLang="en-US" sz="1800" dirty="0"/>
              <a:t> que se </a:t>
            </a:r>
            <a:r>
              <a:rPr lang="en-US" altLang="en-US" sz="1800" dirty="0" err="1"/>
              <a:t>desarrollen</a:t>
            </a:r>
            <a:r>
              <a:rPr lang="en-US" altLang="en-US" sz="1800" dirty="0"/>
              <a:t> </a:t>
            </a:r>
            <a:r>
              <a:rPr lang="en-US" altLang="en-US" sz="1800" dirty="0" err="1"/>
              <a:t>tres</a:t>
            </a:r>
            <a:r>
              <a:rPr lang="en-US" altLang="en-US" sz="1800" dirty="0"/>
              <a:t> </a:t>
            </a:r>
            <a:r>
              <a:rPr lang="en-US" altLang="en-US" sz="1800" dirty="0" err="1"/>
              <a:t>corrientes</a:t>
            </a:r>
            <a:r>
              <a:rPr lang="en-US" altLang="en-US" sz="1800" dirty="0"/>
              <a:t> de la </a:t>
            </a:r>
            <a:r>
              <a:rPr lang="en-US" altLang="en-US" sz="1800" dirty="0" err="1"/>
              <a:t>misma</a:t>
            </a:r>
            <a:r>
              <a:rPr lang="en-US" altLang="en-US" sz="1800" dirty="0"/>
              <a:t> </a:t>
            </a:r>
            <a:r>
              <a:rPr lang="en-US" altLang="en-US" sz="1800" dirty="0" err="1"/>
              <a:t>magnitud</a:t>
            </a:r>
            <a:r>
              <a:rPr lang="en-US" altLang="en-US" sz="1800" dirty="0"/>
              <a:t> entre los </a:t>
            </a:r>
            <a:r>
              <a:rPr lang="en-US" altLang="en-US" sz="1800" dirty="0" err="1"/>
              <a:t>tres</a:t>
            </a:r>
            <a:r>
              <a:rPr lang="en-US" altLang="en-US" sz="1800" dirty="0"/>
              <a:t> </a:t>
            </a:r>
            <a:r>
              <a:rPr lang="en-US" altLang="en-US" sz="1800" dirty="0" err="1"/>
              <a:t>conductores</a:t>
            </a:r>
            <a:r>
              <a:rPr lang="en-US" altLang="en-US" sz="1800" dirty="0"/>
              <a:t>.</a:t>
            </a:r>
          </a:p>
          <a:p>
            <a:pPr algn="just" eaLnBrk="1" hangingPunct="1">
              <a:lnSpc>
                <a:spcPct val="100000"/>
              </a:lnSpc>
              <a:spcBef>
                <a:spcPct val="0"/>
              </a:spcBef>
              <a:buFontTx/>
              <a:buNone/>
            </a:pPr>
            <a:r>
              <a:rPr lang="en-US" altLang="en-US" sz="1800" dirty="0"/>
              <a:t>Por lo tanto, solo es </a:t>
            </a:r>
            <a:r>
              <a:rPr lang="en-US" altLang="en-US" sz="1800" dirty="0" err="1"/>
              <a:t>necesario</a:t>
            </a:r>
            <a:r>
              <a:rPr lang="en-US" altLang="en-US" sz="1800" dirty="0"/>
              <a:t> </a:t>
            </a:r>
            <a:r>
              <a:rPr lang="en-US" altLang="en-US" sz="1800" dirty="0" err="1"/>
              <a:t>considerar</a:t>
            </a:r>
            <a:r>
              <a:rPr lang="en-US" altLang="en-US" sz="1800" dirty="0"/>
              <a:t> un conductor en </a:t>
            </a:r>
            <a:r>
              <a:rPr lang="en-US" altLang="en-US" sz="1800" dirty="0" err="1"/>
              <a:t>cálculos</a:t>
            </a:r>
            <a:r>
              <a:rPr lang="en-US" altLang="en-US" sz="1800" dirty="0"/>
              <a:t> </a:t>
            </a:r>
            <a:r>
              <a:rPr lang="en-US" altLang="en-US" sz="1800" dirty="0" err="1"/>
              <a:t>posteriores</a:t>
            </a:r>
            <a:r>
              <a:rPr lang="en-US" altLang="en-US" sz="1800" dirty="0"/>
              <a:t>.</a:t>
            </a:r>
          </a:p>
          <a:p>
            <a:pPr algn="just" eaLnBrk="1" hangingPunct="1">
              <a:lnSpc>
                <a:spcPct val="100000"/>
              </a:lnSpc>
              <a:spcBef>
                <a:spcPct val="0"/>
              </a:spcBef>
              <a:buFontTx/>
              <a:buNone/>
            </a:pPr>
            <a:r>
              <a:rPr lang="en-US" altLang="en-US" sz="1800" dirty="0" err="1"/>
              <a:t>Dependiendo</a:t>
            </a:r>
            <a:r>
              <a:rPr lang="en-US" altLang="en-US" sz="1800" dirty="0"/>
              <a:t> de la </a:t>
            </a:r>
            <a:r>
              <a:rPr lang="en-US" altLang="en-US" sz="1800" dirty="0" err="1"/>
              <a:t>distancia</a:t>
            </a:r>
            <a:r>
              <a:rPr lang="en-US" altLang="en-US" sz="1800" dirty="0"/>
              <a:t> </a:t>
            </a:r>
            <a:r>
              <a:rPr lang="en-US" altLang="en-US" sz="1800" dirty="0" err="1"/>
              <a:t>desde</a:t>
            </a:r>
            <a:r>
              <a:rPr lang="en-US" altLang="en-US" sz="1800" dirty="0"/>
              <a:t> la </a:t>
            </a:r>
            <a:r>
              <a:rPr lang="en-US" altLang="en-US" sz="1800" dirty="0" err="1"/>
              <a:t>posición</a:t>
            </a:r>
            <a:r>
              <a:rPr lang="en-US" altLang="en-US" sz="1800" dirty="0"/>
              <a:t> del </a:t>
            </a:r>
            <a:r>
              <a:rPr lang="en-US" altLang="en-US" sz="1800" dirty="0" err="1"/>
              <a:t>cortocircuito</a:t>
            </a:r>
            <a:r>
              <a:rPr lang="en-US" altLang="en-US" sz="1800" dirty="0"/>
              <a:t> del </a:t>
            </a:r>
            <a:r>
              <a:rPr lang="en-US" altLang="en-US" sz="1800" dirty="0" err="1"/>
              <a:t>generador</a:t>
            </a:r>
            <a:r>
              <a:rPr lang="en-US" altLang="en-US" sz="1800" dirty="0"/>
              <a:t>, es </a:t>
            </a:r>
            <a:r>
              <a:rPr lang="en-US" altLang="en-US" sz="1800" dirty="0" err="1"/>
              <a:t>necesario</a:t>
            </a:r>
            <a:r>
              <a:rPr lang="en-US" altLang="en-US" sz="1800" dirty="0"/>
              <a:t> </a:t>
            </a:r>
            <a:r>
              <a:rPr lang="en-US" altLang="en-US" sz="1800" dirty="0" err="1"/>
              <a:t>considerar</a:t>
            </a:r>
            <a:r>
              <a:rPr lang="en-US" altLang="en-US" sz="1800" dirty="0"/>
              <a:t> </a:t>
            </a:r>
            <a:r>
              <a:rPr lang="en-US" altLang="en-US" sz="1800" dirty="0" err="1"/>
              <a:t>cortocircuitos</a:t>
            </a:r>
            <a:r>
              <a:rPr lang="en-US" altLang="en-US" sz="1800" dirty="0"/>
              <a:t> por </a:t>
            </a:r>
            <a:r>
              <a:rPr lang="en-US" altLang="en-US" sz="1800" dirty="0" err="1"/>
              <a:t>separado</a:t>
            </a:r>
            <a:r>
              <a:rPr lang="en-US" altLang="en-US" sz="1800" dirty="0"/>
              <a:t> </a:t>
            </a:r>
            <a:r>
              <a:rPr lang="en-US" altLang="en-US" sz="1800" dirty="0" err="1"/>
              <a:t>cerca</a:t>
            </a:r>
            <a:r>
              <a:rPr lang="en-US" altLang="en-US" sz="1800" dirty="0"/>
              <a:t> del </a:t>
            </a:r>
            <a:r>
              <a:rPr lang="en-US" altLang="en-US" sz="1800" dirty="0" err="1"/>
              <a:t>generador</a:t>
            </a:r>
            <a:r>
              <a:rPr lang="en-US" altLang="en-US" sz="1800" dirty="0"/>
              <a:t> y </a:t>
            </a:r>
            <a:r>
              <a:rPr lang="en-US" altLang="en-US" sz="1800" dirty="0" err="1"/>
              <a:t>lejos</a:t>
            </a:r>
            <a:r>
              <a:rPr lang="en-US" altLang="en-US" sz="1800" dirty="0"/>
              <a:t> del </a:t>
            </a:r>
            <a:r>
              <a:rPr lang="en-US" altLang="en-US" sz="1800" dirty="0" err="1"/>
              <a:t>generador</a:t>
            </a:r>
            <a:r>
              <a:rPr lang="en-US" altLang="en-US" sz="1800" dirty="0"/>
              <a:t>. Para </a:t>
            </a:r>
            <a:r>
              <a:rPr lang="en-US" altLang="en-US" sz="1800" dirty="0" err="1"/>
              <a:t>cortocircuitos</a:t>
            </a:r>
            <a:r>
              <a:rPr lang="en-US" altLang="en-US" sz="1800" dirty="0"/>
              <a:t> </a:t>
            </a:r>
            <a:r>
              <a:rPr lang="en-US" altLang="en-US" sz="1800" dirty="0" err="1"/>
              <a:t>lejos</a:t>
            </a:r>
            <a:r>
              <a:rPr lang="en-US" altLang="en-US" sz="1800" dirty="0"/>
              <a:t> del </a:t>
            </a:r>
            <a:r>
              <a:rPr lang="en-US" altLang="en-US" sz="1800" dirty="0" err="1"/>
              <a:t>generador</a:t>
            </a:r>
            <a:r>
              <a:rPr lang="en-US" altLang="en-US" sz="1800" dirty="0"/>
              <a:t> y </a:t>
            </a:r>
            <a:r>
              <a:rPr lang="en-US" altLang="en-US" sz="1800" dirty="0" err="1"/>
              <a:t>cerca</a:t>
            </a:r>
            <a:r>
              <a:rPr lang="en-US" altLang="en-US" sz="1800" dirty="0"/>
              <a:t> del </a:t>
            </a:r>
            <a:r>
              <a:rPr lang="en-US" altLang="en-US" sz="1800" dirty="0" err="1"/>
              <a:t>generador</a:t>
            </a:r>
            <a:r>
              <a:rPr lang="en-US" altLang="en-US" sz="1800" dirty="0"/>
              <a:t>, la </a:t>
            </a:r>
            <a:r>
              <a:rPr lang="en-US" altLang="en-US" sz="1800" dirty="0" err="1"/>
              <a:t>ruta</a:t>
            </a:r>
            <a:r>
              <a:rPr lang="en-US" altLang="en-US" sz="1800" dirty="0"/>
              <a:t> de </a:t>
            </a:r>
            <a:r>
              <a:rPr lang="en-US" altLang="en-US" sz="1800" dirty="0" err="1"/>
              <a:t>cortocircuito</a:t>
            </a:r>
            <a:r>
              <a:rPr lang="en-US" altLang="en-US" sz="1800" dirty="0"/>
              <a:t> se </a:t>
            </a:r>
            <a:r>
              <a:rPr lang="en-US" altLang="en-US" sz="1800" dirty="0" err="1"/>
              <a:t>puede</a:t>
            </a:r>
            <a:r>
              <a:rPr lang="en-US" altLang="en-US" sz="1800" dirty="0"/>
              <a:t> </a:t>
            </a:r>
            <a:r>
              <a:rPr lang="en-US" altLang="en-US" sz="1800" dirty="0" err="1"/>
              <a:t>representar</a:t>
            </a:r>
            <a:r>
              <a:rPr lang="en-US" altLang="en-US" sz="1800" dirty="0"/>
              <a:t> </a:t>
            </a:r>
            <a:r>
              <a:rPr lang="en-US" altLang="en-US" sz="1800" dirty="0" err="1"/>
              <a:t>mediante</a:t>
            </a:r>
            <a:r>
              <a:rPr lang="en-US" altLang="en-US" sz="1800" dirty="0"/>
              <a:t> un </a:t>
            </a:r>
            <a:r>
              <a:rPr lang="en-US" altLang="en-US" sz="1800" dirty="0" err="1"/>
              <a:t>diagrama</a:t>
            </a:r>
            <a:r>
              <a:rPr lang="en-US" altLang="en-US" sz="1800" dirty="0"/>
              <a:t> de </a:t>
            </a:r>
            <a:r>
              <a:rPr lang="en-US" altLang="en-US" sz="1800" dirty="0" err="1"/>
              <a:t>malla</a:t>
            </a:r>
            <a:r>
              <a:rPr lang="en-US" altLang="en-US" sz="1800" dirty="0"/>
              <a:t> con una </a:t>
            </a:r>
            <a:r>
              <a:rPr lang="en-US" altLang="en-US" sz="1800" dirty="0" err="1"/>
              <a:t>fuente</a:t>
            </a:r>
            <a:r>
              <a:rPr lang="en-US" altLang="en-US" sz="1800" dirty="0"/>
              <a:t> de </a:t>
            </a:r>
            <a:r>
              <a:rPr lang="en-US" altLang="en-US" sz="1800" dirty="0" err="1"/>
              <a:t>voltaje</a:t>
            </a:r>
            <a:r>
              <a:rPr lang="en-US" altLang="en-US" sz="1800" dirty="0"/>
              <a:t> de c.a., </a:t>
            </a:r>
            <a:r>
              <a:rPr lang="en-US" altLang="en-US" sz="1800" dirty="0" err="1"/>
              <a:t>reactancias</a:t>
            </a:r>
            <a:r>
              <a:rPr lang="en-US" altLang="en-US" sz="1800" dirty="0"/>
              <a:t> X y </a:t>
            </a:r>
            <a:r>
              <a:rPr lang="en-US" altLang="en-US" sz="1800" dirty="0" err="1"/>
              <a:t>resistencias</a:t>
            </a:r>
            <a:r>
              <a:rPr lang="en-US" altLang="en-US" sz="1800" dirty="0"/>
              <a:t> R (</a:t>
            </a:r>
            <a:r>
              <a:rPr lang="en-US" altLang="en-US" sz="1800" dirty="0" err="1"/>
              <a:t>Figura</a:t>
            </a:r>
            <a:r>
              <a:rPr lang="en-US" altLang="en-US" sz="1800" dirty="0"/>
              <a:t> 1.2). </a:t>
            </a:r>
            <a:r>
              <a:rPr lang="en-US" altLang="en-US" sz="1800" dirty="0" err="1"/>
              <a:t>Aquí</a:t>
            </a:r>
            <a:r>
              <a:rPr lang="en-US" altLang="en-US" sz="1800" dirty="0"/>
              <a:t>, X y R </a:t>
            </a:r>
            <a:r>
              <a:rPr lang="en-US" altLang="en-US" sz="1800" dirty="0" err="1"/>
              <a:t>reemplazan</a:t>
            </a:r>
            <a:r>
              <a:rPr lang="en-US" altLang="en-US" sz="1800" dirty="0"/>
              <a:t> </a:t>
            </a:r>
            <a:r>
              <a:rPr lang="en-US" altLang="en-US" sz="1800" dirty="0" err="1"/>
              <a:t>todos</a:t>
            </a:r>
            <a:r>
              <a:rPr lang="en-US" altLang="en-US" sz="1800" dirty="0"/>
              <a:t> los </a:t>
            </a:r>
            <a:r>
              <a:rPr lang="en-US" altLang="en-US" sz="1800" dirty="0" err="1"/>
              <a:t>componentes</a:t>
            </a:r>
            <a:r>
              <a:rPr lang="en-US" altLang="en-US" sz="1800" dirty="0"/>
              <a:t> tales </a:t>
            </a:r>
            <a:r>
              <a:rPr lang="en-US" altLang="en-US" sz="1800" dirty="0" err="1"/>
              <a:t>como</a:t>
            </a:r>
            <a:r>
              <a:rPr lang="en-US" altLang="en-US" sz="1800" dirty="0"/>
              <a:t> cables, </a:t>
            </a:r>
            <a:r>
              <a:rPr lang="en-US" altLang="en-US" sz="1800" dirty="0" err="1"/>
              <a:t>conductores</a:t>
            </a:r>
            <a:r>
              <a:rPr lang="en-US" altLang="en-US" sz="1800" dirty="0"/>
              <a:t>, </a:t>
            </a:r>
            <a:r>
              <a:rPr lang="en-US" altLang="en-US" sz="1800" dirty="0" err="1"/>
              <a:t>transformadores</a:t>
            </a:r>
            <a:r>
              <a:rPr lang="en-US" altLang="en-US" sz="1800" dirty="0"/>
              <a:t>, </a:t>
            </a:r>
            <a:r>
              <a:rPr lang="en-US" altLang="en-US" sz="1800" dirty="0" err="1"/>
              <a:t>generadores</a:t>
            </a:r>
            <a:r>
              <a:rPr lang="en-US" altLang="en-US" sz="1800" dirty="0"/>
              <a:t>, y </a:t>
            </a:r>
            <a:r>
              <a:rPr lang="en-US" altLang="en-US" sz="1800" dirty="0" err="1"/>
              <a:t>motores</a:t>
            </a:r>
            <a:r>
              <a:rPr lang="en-US" altLang="en-US" sz="1800" dirty="0"/>
              <a: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ángulo 3">
            <a:extLst>
              <a:ext uri="{FF2B5EF4-FFF2-40B4-BE49-F238E27FC236}">
                <a16:creationId xmlns:a16="http://schemas.microsoft.com/office/drawing/2014/main" id="{0DF84C48-5023-4531-93E7-964ACFEE0914}"/>
              </a:ext>
            </a:extLst>
          </p:cNvPr>
          <p:cNvSpPr>
            <a:spLocks noChangeArrowheads="1"/>
          </p:cNvSpPr>
          <p:nvPr/>
        </p:nvSpPr>
        <p:spPr bwMode="auto">
          <a:xfrm>
            <a:off x="261938" y="5688013"/>
            <a:ext cx="11755437"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1800" b="1"/>
              <a:t>Figura 1.1 Comportamiento temporal de la corriente de cortocircuito (ver Ref. [1]). (a) Cortocircuito lejos del generador y (b) Cortocircuito cerca del generador. I′′k : corriente de cortocircuito simétrica inicial; ip : corriente máxima de cortocircuito; id.c. : decayendo c.c. componente aperiódico; y A: valor inicial de componente aperiódico c.d. .</a:t>
            </a:r>
          </a:p>
        </p:txBody>
      </p:sp>
      <p:pic>
        <p:nvPicPr>
          <p:cNvPr id="5123" name="Imagen 1">
            <a:extLst>
              <a:ext uri="{FF2B5EF4-FFF2-40B4-BE49-F238E27FC236}">
                <a16:creationId xmlns:a16="http://schemas.microsoft.com/office/drawing/2014/main" id="{4C808316-1823-4044-B55A-661EA367881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38450" y="392113"/>
            <a:ext cx="6602413" cy="529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ángulo 1">
            <a:extLst>
              <a:ext uri="{FF2B5EF4-FFF2-40B4-BE49-F238E27FC236}">
                <a16:creationId xmlns:a16="http://schemas.microsoft.com/office/drawing/2014/main" id="{C0B57FEA-62F0-4195-AFA3-716DA0CDE21E}"/>
              </a:ext>
            </a:extLst>
          </p:cNvPr>
          <p:cNvSpPr>
            <a:spLocks noChangeArrowheads="1"/>
          </p:cNvSpPr>
          <p:nvPr/>
        </p:nvSpPr>
        <p:spPr bwMode="auto">
          <a:xfrm>
            <a:off x="190500" y="214313"/>
            <a:ext cx="11839575" cy="563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endParaRPr lang="en-US" altLang="en-US" sz="1800"/>
          </a:p>
          <a:p>
            <a:pPr algn="ctr" eaLnBrk="1" hangingPunct="1">
              <a:lnSpc>
                <a:spcPct val="100000"/>
              </a:lnSpc>
              <a:spcBef>
                <a:spcPct val="0"/>
              </a:spcBef>
              <a:buFontTx/>
              <a:buNone/>
            </a:pPr>
            <a:r>
              <a:rPr lang="en-US" altLang="en-US" sz="1800" b="1"/>
              <a:t>Figura 1.2 Circuito equivalente del camino  de la corriente de cortocircuito en el sistema de secuencia positiva.</a:t>
            </a:r>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r>
              <a:rPr lang="en-US" altLang="en-US" sz="1800"/>
              <a:t>La siguiente ecuación diferencial se puede utilizar para describir el proceso de cortocircuito:</a:t>
            </a:r>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r>
              <a:rPr lang="en-US" altLang="en-US" sz="1800"/>
              <a:t>donde 𝜓 es el ángulo de fase en el momento del cortocircuito. </a:t>
            </a:r>
          </a:p>
          <a:p>
            <a:pPr algn="just" eaLnBrk="1" hangingPunct="1">
              <a:lnSpc>
                <a:spcPct val="100000"/>
              </a:lnSpc>
              <a:spcBef>
                <a:spcPct val="0"/>
              </a:spcBef>
              <a:buFontTx/>
              <a:buNone/>
            </a:pPr>
            <a:r>
              <a:rPr lang="en-US" altLang="en-US" sz="1800"/>
              <a:t>La ecuación diferencial de primer orden in-homogénea se puede resolver determinando la solucion homogenea ik y una solucion aprticulat i”k</a:t>
            </a:r>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p:txBody>
      </p:sp>
      <p:pic>
        <p:nvPicPr>
          <p:cNvPr id="6147" name="Imagen 2">
            <a:extLst>
              <a:ext uri="{FF2B5EF4-FFF2-40B4-BE49-F238E27FC236}">
                <a16:creationId xmlns:a16="http://schemas.microsoft.com/office/drawing/2014/main" id="{22396239-2A58-4506-B50F-23CAFD213A7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025900" y="317500"/>
            <a:ext cx="4333875" cy="2366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Imagen 3">
            <a:extLst>
              <a:ext uri="{FF2B5EF4-FFF2-40B4-BE49-F238E27FC236}">
                <a16:creationId xmlns:a16="http://schemas.microsoft.com/office/drawing/2014/main" id="{C3530773-51FA-41BD-AE7F-C0B7D352DE7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8338" y="3660775"/>
            <a:ext cx="779145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9" name="Imagen 4">
            <a:extLst>
              <a:ext uri="{FF2B5EF4-FFF2-40B4-BE49-F238E27FC236}">
                <a16:creationId xmlns:a16="http://schemas.microsoft.com/office/drawing/2014/main" id="{C1B11D4A-9A3F-4A28-9F98-8981D17AC20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8338" y="5427663"/>
            <a:ext cx="7881937" cy="40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2F919862-7AB6-41C6-AA52-6F6E8D696161}"/>
              </a:ext>
            </a:extLst>
          </p:cNvPr>
          <p:cNvSpPr/>
          <p:nvPr/>
        </p:nvSpPr>
        <p:spPr>
          <a:xfrm>
            <a:off x="190500" y="214313"/>
            <a:ext cx="11839575" cy="6186487"/>
          </a:xfrm>
          <a:prstGeom prst="rect">
            <a:avLst/>
          </a:prstGeom>
        </p:spPr>
        <p:txBody>
          <a:bodyPr>
            <a:spAutoFit/>
          </a:bodyPr>
          <a:lstStyle/>
          <a:p>
            <a:pPr algn="just" eaLnBrk="1" fontAlgn="auto" hangingPunct="1">
              <a:spcBef>
                <a:spcPts val="0"/>
              </a:spcBef>
              <a:spcAft>
                <a:spcPts val="0"/>
              </a:spcAft>
              <a:defRPr/>
            </a:pPr>
            <a:r>
              <a:rPr lang="en-US" dirty="0">
                <a:latin typeface="+mn-lt"/>
              </a:rPr>
              <a:t>La </a:t>
            </a:r>
            <a:r>
              <a:rPr lang="en-US" dirty="0" err="1">
                <a:latin typeface="+mn-lt"/>
              </a:rPr>
              <a:t>solución</a:t>
            </a:r>
            <a:r>
              <a:rPr lang="en-US" dirty="0">
                <a:latin typeface="+mn-lt"/>
              </a:rPr>
              <a:t> </a:t>
            </a:r>
            <a:r>
              <a:rPr lang="en-US" dirty="0" err="1">
                <a:latin typeface="+mn-lt"/>
              </a:rPr>
              <a:t>homogénea</a:t>
            </a:r>
            <a:r>
              <a:rPr lang="en-US" dirty="0">
                <a:latin typeface="+mn-lt"/>
              </a:rPr>
              <a:t>, con la </a:t>
            </a:r>
            <a:r>
              <a:rPr lang="en-US" dirty="0" err="1">
                <a:latin typeface="+mn-lt"/>
              </a:rPr>
              <a:t>constante</a:t>
            </a:r>
            <a:r>
              <a:rPr lang="en-US" dirty="0">
                <a:latin typeface="+mn-lt"/>
              </a:rPr>
              <a:t> de </a:t>
            </a:r>
            <a:r>
              <a:rPr lang="en-US" dirty="0" err="1">
                <a:latin typeface="+mn-lt"/>
              </a:rPr>
              <a:t>tiempo</a:t>
            </a:r>
            <a:r>
              <a:rPr lang="en-US" dirty="0">
                <a:latin typeface="+mn-lt"/>
              </a:rPr>
              <a:t> 𝜏 g = L/R, da lo </a:t>
            </a:r>
            <a:r>
              <a:rPr lang="en-US" dirty="0" err="1">
                <a:latin typeface="+mn-lt"/>
              </a:rPr>
              <a:t>siguiente</a:t>
            </a:r>
            <a:r>
              <a:rPr lang="en-US" dirty="0">
                <a:latin typeface="+mn-lt"/>
              </a:rPr>
              <a:t>:</a:t>
            </a:r>
          </a:p>
          <a:p>
            <a:pPr algn="just" eaLnBrk="1" fontAlgn="auto" hangingPunct="1">
              <a:spcBef>
                <a:spcPts val="0"/>
              </a:spcBef>
              <a:spcAft>
                <a:spcPts val="0"/>
              </a:spcAft>
              <a:defRPr/>
            </a:pPr>
            <a:endParaRPr lang="es-ES" dirty="0">
              <a:latin typeface="+mn-lt"/>
            </a:endParaRPr>
          </a:p>
          <a:p>
            <a:pPr algn="just" eaLnBrk="1" fontAlgn="auto" hangingPunct="1">
              <a:spcBef>
                <a:spcPts val="0"/>
              </a:spcBef>
              <a:spcAft>
                <a:spcPts val="0"/>
              </a:spcAft>
              <a:defRPr/>
            </a:pPr>
            <a:endParaRPr lang="es-ES" dirty="0">
              <a:latin typeface="+mn-lt"/>
            </a:endParaRPr>
          </a:p>
          <a:p>
            <a:pPr algn="just" eaLnBrk="1" fontAlgn="auto" hangingPunct="1">
              <a:spcBef>
                <a:spcPts val="0"/>
              </a:spcBef>
              <a:spcAft>
                <a:spcPts val="0"/>
              </a:spcAft>
              <a:defRPr/>
            </a:pPr>
            <a:endParaRPr lang="es-ES" dirty="0">
              <a:latin typeface="+mn-lt"/>
            </a:endParaRPr>
          </a:p>
          <a:p>
            <a:pPr algn="just" eaLnBrk="1" fontAlgn="auto" hangingPunct="1">
              <a:spcBef>
                <a:spcPts val="0"/>
              </a:spcBef>
              <a:spcAft>
                <a:spcPts val="0"/>
              </a:spcAft>
              <a:defRPr/>
            </a:pPr>
            <a:r>
              <a:rPr lang="en-US" dirty="0">
                <a:latin typeface="+mn-lt"/>
              </a:rPr>
              <a:t>Para la </a:t>
            </a:r>
            <a:r>
              <a:rPr lang="en-US" dirty="0" err="1">
                <a:latin typeface="+mn-lt"/>
              </a:rPr>
              <a:t>solución</a:t>
            </a:r>
            <a:r>
              <a:rPr lang="en-US" dirty="0">
                <a:latin typeface="+mn-lt"/>
              </a:rPr>
              <a:t> particular, se </a:t>
            </a:r>
            <a:r>
              <a:rPr lang="en-US" dirty="0" err="1">
                <a:latin typeface="+mn-lt"/>
              </a:rPr>
              <a:t>obtiene</a:t>
            </a:r>
            <a:r>
              <a:rPr lang="en-US" dirty="0">
                <a:latin typeface="+mn-lt"/>
              </a:rPr>
              <a:t> lo </a:t>
            </a:r>
            <a:r>
              <a:rPr lang="en-US" dirty="0" err="1">
                <a:latin typeface="+mn-lt"/>
              </a:rPr>
              <a:t>siguiente</a:t>
            </a:r>
            <a:r>
              <a:rPr lang="en-US" dirty="0">
                <a:latin typeface="+mn-lt"/>
              </a:rPr>
              <a:t>:</a:t>
            </a:r>
          </a:p>
          <a:p>
            <a:pPr algn="just" eaLnBrk="1" fontAlgn="auto" hangingPunct="1">
              <a:spcBef>
                <a:spcPts val="0"/>
              </a:spcBef>
              <a:spcAft>
                <a:spcPts val="0"/>
              </a:spcAft>
              <a:defRPr/>
            </a:pPr>
            <a:endParaRPr lang="es-ES" dirty="0">
              <a:latin typeface="+mn-lt"/>
            </a:endParaRPr>
          </a:p>
          <a:p>
            <a:pPr algn="just" eaLnBrk="1" fontAlgn="auto" hangingPunct="1">
              <a:spcBef>
                <a:spcPts val="0"/>
              </a:spcBef>
              <a:spcAft>
                <a:spcPts val="0"/>
              </a:spcAft>
              <a:defRPr/>
            </a:pPr>
            <a:endParaRPr lang="es-ES" dirty="0">
              <a:latin typeface="+mn-lt"/>
            </a:endParaRPr>
          </a:p>
          <a:p>
            <a:pPr algn="just" eaLnBrk="1" fontAlgn="auto" hangingPunct="1">
              <a:spcBef>
                <a:spcPts val="0"/>
              </a:spcBef>
              <a:spcAft>
                <a:spcPts val="0"/>
              </a:spcAft>
              <a:defRPr/>
            </a:pPr>
            <a:endParaRPr lang="es-ES" dirty="0">
              <a:latin typeface="+mn-lt"/>
            </a:endParaRPr>
          </a:p>
          <a:p>
            <a:pPr algn="just" eaLnBrk="1" fontAlgn="auto" hangingPunct="1">
              <a:spcBef>
                <a:spcPts val="0"/>
              </a:spcBef>
              <a:spcAft>
                <a:spcPts val="0"/>
              </a:spcAft>
              <a:defRPr/>
            </a:pPr>
            <a:r>
              <a:rPr lang="en-US" dirty="0">
                <a:latin typeface="+mn-lt"/>
              </a:rPr>
              <a:t>La </a:t>
            </a:r>
            <a:r>
              <a:rPr lang="en-US" dirty="0" err="1">
                <a:latin typeface="+mn-lt"/>
              </a:rPr>
              <a:t>corriente</a:t>
            </a:r>
            <a:r>
              <a:rPr lang="en-US" dirty="0">
                <a:latin typeface="+mn-lt"/>
              </a:rPr>
              <a:t> de </a:t>
            </a:r>
            <a:r>
              <a:rPr lang="en-US" dirty="0" err="1">
                <a:latin typeface="+mn-lt"/>
              </a:rPr>
              <a:t>cortocircuito</a:t>
            </a:r>
            <a:r>
              <a:rPr lang="en-US" dirty="0">
                <a:latin typeface="+mn-lt"/>
              </a:rPr>
              <a:t> total se </a:t>
            </a:r>
            <a:r>
              <a:rPr lang="en-US" dirty="0" err="1">
                <a:latin typeface="+mn-lt"/>
              </a:rPr>
              <a:t>compone</a:t>
            </a:r>
            <a:r>
              <a:rPr lang="en-US" dirty="0">
                <a:latin typeface="+mn-lt"/>
              </a:rPr>
              <a:t> de ambos </a:t>
            </a:r>
            <a:r>
              <a:rPr lang="en-US" dirty="0" err="1">
                <a:latin typeface="+mn-lt"/>
              </a:rPr>
              <a:t>componentes</a:t>
            </a:r>
            <a:r>
              <a:rPr lang="en-US" dirty="0">
                <a:latin typeface="+mn-lt"/>
              </a:rPr>
              <a:t>:</a:t>
            </a:r>
          </a:p>
          <a:p>
            <a:pPr algn="just" eaLnBrk="1" fontAlgn="auto" hangingPunct="1">
              <a:spcBef>
                <a:spcPts val="0"/>
              </a:spcBef>
              <a:spcAft>
                <a:spcPts val="0"/>
              </a:spcAft>
              <a:defRPr/>
            </a:pPr>
            <a:endParaRPr lang="es-ES" dirty="0">
              <a:latin typeface="+mn-lt"/>
            </a:endParaRPr>
          </a:p>
          <a:p>
            <a:pPr algn="just" eaLnBrk="1" fontAlgn="auto" hangingPunct="1">
              <a:spcBef>
                <a:spcPts val="0"/>
              </a:spcBef>
              <a:spcAft>
                <a:spcPts val="0"/>
              </a:spcAft>
              <a:defRPr/>
            </a:pPr>
            <a:endParaRPr lang="es-ES" dirty="0">
              <a:latin typeface="+mn-lt"/>
            </a:endParaRPr>
          </a:p>
          <a:p>
            <a:pPr algn="just" eaLnBrk="1" fontAlgn="auto" hangingPunct="1">
              <a:spcBef>
                <a:spcPts val="0"/>
              </a:spcBef>
              <a:spcAft>
                <a:spcPts val="0"/>
              </a:spcAft>
              <a:defRPr/>
            </a:pPr>
            <a:endParaRPr lang="en-US" dirty="0">
              <a:latin typeface="+mn-lt"/>
            </a:endParaRPr>
          </a:p>
          <a:p>
            <a:pPr algn="just" eaLnBrk="1" fontAlgn="auto" hangingPunct="1">
              <a:spcBef>
                <a:spcPts val="0"/>
              </a:spcBef>
              <a:spcAft>
                <a:spcPts val="0"/>
              </a:spcAft>
              <a:defRPr/>
            </a:pPr>
            <a:r>
              <a:rPr lang="en-US" dirty="0">
                <a:latin typeface="+mn-lt"/>
              </a:rPr>
              <a:t>El </a:t>
            </a:r>
            <a:r>
              <a:rPr lang="en-US" dirty="0" err="1">
                <a:latin typeface="+mn-lt"/>
              </a:rPr>
              <a:t>ángulo</a:t>
            </a:r>
            <a:r>
              <a:rPr lang="en-US" dirty="0">
                <a:latin typeface="+mn-lt"/>
              </a:rPr>
              <a:t> de </a:t>
            </a:r>
            <a:r>
              <a:rPr lang="en-US" dirty="0" err="1">
                <a:latin typeface="+mn-lt"/>
              </a:rPr>
              <a:t>fase</a:t>
            </a:r>
            <a:r>
              <a:rPr lang="en-US" dirty="0">
                <a:latin typeface="+mn-lt"/>
              </a:rPr>
              <a:t> de la </a:t>
            </a:r>
            <a:r>
              <a:rPr lang="en-US" dirty="0" err="1">
                <a:latin typeface="+mn-lt"/>
              </a:rPr>
              <a:t>corriente</a:t>
            </a:r>
            <a:r>
              <a:rPr lang="en-US" dirty="0">
                <a:latin typeface="+mn-lt"/>
              </a:rPr>
              <a:t> de </a:t>
            </a:r>
            <a:r>
              <a:rPr lang="en-US" dirty="0" err="1">
                <a:latin typeface="+mn-lt"/>
              </a:rPr>
              <a:t>cortocircuito</a:t>
            </a:r>
            <a:r>
              <a:rPr lang="en-US" dirty="0">
                <a:latin typeface="+mn-lt"/>
              </a:rPr>
              <a:t> (</a:t>
            </a:r>
            <a:r>
              <a:rPr lang="en-US" dirty="0" err="1">
                <a:latin typeface="+mn-lt"/>
              </a:rPr>
              <a:t>ángulo</a:t>
            </a:r>
            <a:r>
              <a:rPr lang="en-US" dirty="0">
                <a:latin typeface="+mn-lt"/>
              </a:rPr>
              <a:t> de </a:t>
            </a:r>
            <a:r>
              <a:rPr lang="en-US" dirty="0" err="1">
                <a:latin typeface="+mn-lt"/>
              </a:rPr>
              <a:t>cortocircuito</a:t>
            </a:r>
            <a:r>
              <a:rPr lang="en-US" dirty="0">
                <a:latin typeface="+mn-lt"/>
              </a:rPr>
              <a:t>) </a:t>
            </a:r>
            <a:r>
              <a:rPr lang="en-US" dirty="0" err="1">
                <a:latin typeface="+mn-lt"/>
              </a:rPr>
              <a:t>es</a:t>
            </a:r>
            <a:r>
              <a:rPr lang="en-US" dirty="0">
                <a:latin typeface="+mn-lt"/>
              </a:rPr>
              <a:t> </a:t>
            </a:r>
            <a:r>
              <a:rPr lang="en-US" dirty="0" err="1">
                <a:latin typeface="+mn-lt"/>
              </a:rPr>
              <a:t>entonces</a:t>
            </a:r>
            <a:r>
              <a:rPr lang="en-US" dirty="0">
                <a:latin typeface="+mn-lt"/>
              </a:rPr>
              <a:t>, de </a:t>
            </a:r>
            <a:r>
              <a:rPr lang="en-US" dirty="0" err="1">
                <a:latin typeface="+mn-lt"/>
              </a:rPr>
              <a:t>acuerdo</a:t>
            </a:r>
            <a:r>
              <a:rPr lang="en-US" dirty="0">
                <a:latin typeface="+mn-lt"/>
              </a:rPr>
              <a:t> con la </a:t>
            </a:r>
            <a:r>
              <a:rPr lang="en-US" dirty="0" err="1">
                <a:latin typeface="+mn-lt"/>
              </a:rPr>
              <a:t>ecuación</a:t>
            </a:r>
            <a:r>
              <a:rPr lang="en-US" dirty="0">
                <a:latin typeface="+mn-lt"/>
              </a:rPr>
              <a:t> anterior,</a:t>
            </a:r>
          </a:p>
          <a:p>
            <a:pPr algn="just" eaLnBrk="1" fontAlgn="auto" hangingPunct="1">
              <a:spcBef>
                <a:spcPts val="0"/>
              </a:spcBef>
              <a:spcAft>
                <a:spcPts val="0"/>
              </a:spcAft>
              <a:defRPr/>
            </a:pPr>
            <a:endParaRPr lang="en-US" dirty="0">
              <a:latin typeface="+mn-lt"/>
            </a:endParaRPr>
          </a:p>
          <a:p>
            <a:pPr algn="just" eaLnBrk="1" fontAlgn="auto" hangingPunct="1">
              <a:spcBef>
                <a:spcPts val="0"/>
              </a:spcBef>
              <a:spcAft>
                <a:spcPts val="0"/>
              </a:spcAft>
              <a:defRPr/>
            </a:pPr>
            <a:endParaRPr lang="en-US" dirty="0">
              <a:latin typeface="+mn-lt"/>
            </a:endParaRPr>
          </a:p>
          <a:p>
            <a:pPr algn="just" eaLnBrk="1" fontAlgn="auto" hangingPunct="1">
              <a:spcBef>
                <a:spcPts val="0"/>
              </a:spcBef>
              <a:spcAft>
                <a:spcPts val="0"/>
              </a:spcAft>
              <a:defRPr/>
            </a:pPr>
            <a:endParaRPr lang="en-US" dirty="0">
              <a:latin typeface="+mn-lt"/>
            </a:endParaRPr>
          </a:p>
          <a:p>
            <a:pPr algn="just" eaLnBrk="1" fontAlgn="auto" hangingPunct="1">
              <a:spcBef>
                <a:spcPts val="0"/>
              </a:spcBef>
              <a:spcAft>
                <a:spcPts val="0"/>
              </a:spcAft>
              <a:defRPr/>
            </a:pPr>
            <a:r>
              <a:rPr lang="en-US" dirty="0">
                <a:latin typeface="+mn-lt"/>
              </a:rPr>
              <a:t>La </a:t>
            </a:r>
            <a:r>
              <a:rPr lang="en-US" dirty="0" err="1">
                <a:latin typeface="+mn-lt"/>
              </a:rPr>
              <a:t>figura</a:t>
            </a:r>
            <a:r>
              <a:rPr lang="en-US" dirty="0">
                <a:latin typeface="+mn-lt"/>
              </a:rPr>
              <a:t> 1.3 </a:t>
            </a:r>
            <a:r>
              <a:rPr lang="en-US" dirty="0" err="1">
                <a:latin typeface="+mn-lt"/>
              </a:rPr>
              <a:t>muestra</a:t>
            </a:r>
            <a:r>
              <a:rPr lang="en-US" dirty="0">
                <a:latin typeface="+mn-lt"/>
              </a:rPr>
              <a:t> </a:t>
            </a:r>
            <a:r>
              <a:rPr lang="en-US" dirty="0" err="1">
                <a:latin typeface="+mn-lt"/>
              </a:rPr>
              <a:t>los</a:t>
            </a:r>
            <a:r>
              <a:rPr lang="en-US" dirty="0">
                <a:latin typeface="+mn-lt"/>
              </a:rPr>
              <a:t> </a:t>
            </a:r>
            <a:r>
              <a:rPr lang="en-US" dirty="0" err="1">
                <a:latin typeface="+mn-lt"/>
              </a:rPr>
              <a:t>procesos</a:t>
            </a:r>
            <a:r>
              <a:rPr lang="en-US" dirty="0">
                <a:latin typeface="+mn-lt"/>
              </a:rPr>
              <a:t> de </a:t>
            </a:r>
            <a:r>
              <a:rPr lang="en-US" dirty="0" err="1">
                <a:latin typeface="+mn-lt"/>
              </a:rPr>
              <a:t>conmutación</a:t>
            </a:r>
            <a:r>
              <a:rPr lang="en-US" dirty="0">
                <a:latin typeface="+mn-lt"/>
              </a:rPr>
              <a:t> del </a:t>
            </a:r>
            <a:r>
              <a:rPr lang="en-US" dirty="0" err="1">
                <a:latin typeface="+mn-lt"/>
              </a:rPr>
              <a:t>cortocircuito</a:t>
            </a:r>
            <a:r>
              <a:rPr lang="en-US" dirty="0">
                <a:latin typeface="+mn-lt"/>
              </a:rPr>
              <a:t>.</a:t>
            </a:r>
          </a:p>
          <a:p>
            <a:pPr algn="just" eaLnBrk="1" fontAlgn="auto" hangingPunct="1">
              <a:spcBef>
                <a:spcPts val="0"/>
              </a:spcBef>
              <a:spcAft>
                <a:spcPts val="0"/>
              </a:spcAft>
              <a:defRPr/>
            </a:pPr>
            <a:r>
              <a:rPr lang="en-US" dirty="0">
                <a:latin typeface="+mn-lt"/>
              </a:rPr>
              <a:t>Para el </a:t>
            </a:r>
            <a:r>
              <a:rPr lang="en-US" dirty="0" err="1">
                <a:latin typeface="+mn-lt"/>
              </a:rPr>
              <a:t>cortocircuito</a:t>
            </a:r>
            <a:r>
              <a:rPr lang="en-US" dirty="0">
                <a:latin typeface="+mn-lt"/>
              </a:rPr>
              <a:t> </a:t>
            </a:r>
            <a:r>
              <a:rPr lang="en-US" dirty="0" err="1">
                <a:latin typeface="+mn-lt"/>
              </a:rPr>
              <a:t>lejos</a:t>
            </a:r>
            <a:r>
              <a:rPr lang="en-US" dirty="0">
                <a:latin typeface="+mn-lt"/>
              </a:rPr>
              <a:t> del </a:t>
            </a:r>
            <a:r>
              <a:rPr lang="en-US" dirty="0" err="1">
                <a:latin typeface="+mn-lt"/>
              </a:rPr>
              <a:t>generador</a:t>
            </a:r>
            <a:r>
              <a:rPr lang="en-US" dirty="0">
                <a:latin typeface="+mn-lt"/>
              </a:rPr>
              <a:t>, la </a:t>
            </a:r>
            <a:r>
              <a:rPr lang="en-US" dirty="0" err="1">
                <a:latin typeface="+mn-lt"/>
              </a:rPr>
              <a:t>corriente</a:t>
            </a:r>
            <a:r>
              <a:rPr lang="en-US" dirty="0">
                <a:latin typeface="+mn-lt"/>
              </a:rPr>
              <a:t> de </a:t>
            </a:r>
            <a:r>
              <a:rPr lang="en-US" dirty="0" err="1">
                <a:latin typeface="+mn-lt"/>
              </a:rPr>
              <a:t>cortocircuito</a:t>
            </a:r>
            <a:r>
              <a:rPr lang="en-US" dirty="0">
                <a:latin typeface="+mn-lt"/>
              </a:rPr>
              <a:t> </a:t>
            </a:r>
            <a:r>
              <a:rPr lang="en-US" dirty="0" err="1">
                <a:latin typeface="+mn-lt"/>
              </a:rPr>
              <a:t>esta</a:t>
            </a:r>
            <a:r>
              <a:rPr lang="en-US" dirty="0">
                <a:latin typeface="+mn-lt"/>
              </a:rPr>
              <a:t>, </a:t>
            </a:r>
            <a:r>
              <a:rPr lang="en-US" dirty="0" err="1">
                <a:latin typeface="+mn-lt"/>
              </a:rPr>
              <a:t>por</a:t>
            </a:r>
            <a:r>
              <a:rPr lang="en-US" dirty="0">
                <a:latin typeface="+mn-lt"/>
              </a:rPr>
              <a:t> lo </a:t>
            </a:r>
            <a:r>
              <a:rPr lang="en-US" dirty="0" err="1">
                <a:latin typeface="+mn-lt"/>
              </a:rPr>
              <a:t>tanto</a:t>
            </a:r>
            <a:r>
              <a:rPr lang="en-US" dirty="0">
                <a:latin typeface="+mn-lt"/>
              </a:rPr>
              <a:t>, </a:t>
            </a:r>
            <a:r>
              <a:rPr lang="en-US" dirty="0" err="1">
                <a:latin typeface="+mn-lt"/>
              </a:rPr>
              <a:t>formada</a:t>
            </a:r>
            <a:r>
              <a:rPr lang="en-US" dirty="0">
                <a:latin typeface="+mn-lt"/>
              </a:rPr>
              <a:t> </a:t>
            </a:r>
            <a:r>
              <a:rPr lang="en-US" dirty="0" err="1">
                <a:latin typeface="+mn-lt"/>
              </a:rPr>
              <a:t>por</a:t>
            </a:r>
            <a:r>
              <a:rPr lang="en-US" dirty="0">
                <a:latin typeface="+mn-lt"/>
              </a:rPr>
              <a:t> </a:t>
            </a:r>
            <a:r>
              <a:rPr lang="en-US" dirty="0" err="1">
                <a:latin typeface="+mn-lt"/>
              </a:rPr>
              <a:t>una</a:t>
            </a:r>
            <a:r>
              <a:rPr lang="en-US" dirty="0">
                <a:latin typeface="+mn-lt"/>
              </a:rPr>
              <a:t> </a:t>
            </a:r>
            <a:r>
              <a:rPr lang="en-US" dirty="0" err="1">
                <a:latin typeface="+mn-lt"/>
              </a:rPr>
              <a:t>componente</a:t>
            </a:r>
            <a:r>
              <a:rPr lang="en-US" dirty="0">
                <a:latin typeface="+mn-lt"/>
              </a:rPr>
              <a:t> </a:t>
            </a:r>
            <a:r>
              <a:rPr lang="en-US" dirty="0" err="1">
                <a:latin typeface="+mn-lt"/>
              </a:rPr>
              <a:t>periódica</a:t>
            </a:r>
            <a:r>
              <a:rPr lang="en-US" dirty="0">
                <a:latin typeface="+mn-lt"/>
              </a:rPr>
              <a:t> </a:t>
            </a:r>
            <a:r>
              <a:rPr lang="en-US" dirty="0" err="1">
                <a:latin typeface="+mn-lt"/>
              </a:rPr>
              <a:t>constante</a:t>
            </a:r>
            <a:r>
              <a:rPr lang="en-US" dirty="0">
                <a:latin typeface="+mn-lt"/>
              </a:rPr>
              <a:t> c.a. y la </a:t>
            </a:r>
            <a:r>
              <a:rPr lang="en-US" dirty="0" err="1">
                <a:latin typeface="+mn-lt"/>
              </a:rPr>
              <a:t>componente</a:t>
            </a:r>
            <a:r>
              <a:rPr lang="en-US" dirty="0">
                <a:latin typeface="+mn-lt"/>
              </a:rPr>
              <a:t> </a:t>
            </a:r>
            <a:r>
              <a:rPr lang="en-US" dirty="0" err="1">
                <a:latin typeface="+mn-lt"/>
              </a:rPr>
              <a:t>aperiódica</a:t>
            </a:r>
            <a:r>
              <a:rPr lang="en-US" dirty="0">
                <a:latin typeface="+mn-lt"/>
              </a:rPr>
              <a:t> </a:t>
            </a:r>
            <a:r>
              <a:rPr lang="en-US" dirty="0" err="1">
                <a:latin typeface="+mn-lt"/>
              </a:rPr>
              <a:t>decreciente</a:t>
            </a:r>
            <a:r>
              <a:rPr lang="en-US" dirty="0">
                <a:latin typeface="+mn-lt"/>
              </a:rPr>
              <a:t> de c.c. </a:t>
            </a:r>
          </a:p>
          <a:p>
            <a:pPr algn="just" eaLnBrk="1" fontAlgn="auto" hangingPunct="1">
              <a:spcBef>
                <a:spcPts val="0"/>
              </a:spcBef>
              <a:spcAft>
                <a:spcPts val="0"/>
              </a:spcAft>
              <a:defRPr/>
            </a:pPr>
            <a:r>
              <a:rPr lang="en-US" dirty="0">
                <a:latin typeface="+mn-lt"/>
              </a:rPr>
              <a:t>A </a:t>
            </a:r>
            <a:r>
              <a:rPr lang="en-US" dirty="0" err="1">
                <a:latin typeface="+mn-lt"/>
              </a:rPr>
              <a:t>partir</a:t>
            </a:r>
            <a:r>
              <a:rPr lang="en-US" dirty="0">
                <a:latin typeface="+mn-lt"/>
              </a:rPr>
              <a:t> de </a:t>
            </a:r>
            <a:r>
              <a:rPr lang="en-US" dirty="0" err="1">
                <a:latin typeface="+mn-lt"/>
              </a:rPr>
              <a:t>los</a:t>
            </a:r>
            <a:r>
              <a:rPr lang="en-US" dirty="0">
                <a:latin typeface="+mn-lt"/>
              </a:rPr>
              <a:t> </a:t>
            </a:r>
            <a:r>
              <a:rPr lang="en-US" dirty="0" err="1">
                <a:latin typeface="+mn-lt"/>
              </a:rPr>
              <a:t>cálculos</a:t>
            </a:r>
            <a:r>
              <a:rPr lang="en-US" dirty="0">
                <a:latin typeface="+mn-lt"/>
              </a:rPr>
              <a:t> </a:t>
            </a:r>
            <a:r>
              <a:rPr lang="en-US" dirty="0" err="1">
                <a:latin typeface="+mn-lt"/>
              </a:rPr>
              <a:t>simplificados</a:t>
            </a:r>
            <a:r>
              <a:rPr lang="en-US" dirty="0">
                <a:latin typeface="+mn-lt"/>
              </a:rPr>
              <a:t>, </a:t>
            </a:r>
            <a:r>
              <a:rPr lang="en-US" dirty="0" err="1">
                <a:latin typeface="+mn-lt"/>
              </a:rPr>
              <a:t>ahora</a:t>
            </a:r>
            <a:r>
              <a:rPr lang="en-US" dirty="0">
                <a:latin typeface="+mn-lt"/>
              </a:rPr>
              <a:t> </a:t>
            </a:r>
            <a:r>
              <a:rPr lang="en-US" dirty="0" err="1">
                <a:latin typeface="+mn-lt"/>
              </a:rPr>
              <a:t>podemos</a:t>
            </a:r>
            <a:r>
              <a:rPr lang="en-US" dirty="0">
                <a:latin typeface="+mn-lt"/>
              </a:rPr>
              <a:t> </a:t>
            </a:r>
            <a:r>
              <a:rPr lang="en-US" dirty="0" err="1">
                <a:latin typeface="+mn-lt"/>
              </a:rPr>
              <a:t>llegar</a:t>
            </a:r>
            <a:r>
              <a:rPr lang="en-US" dirty="0">
                <a:latin typeface="+mn-lt"/>
              </a:rPr>
              <a:t> a las </a:t>
            </a:r>
            <a:r>
              <a:rPr lang="en-US" dirty="0" err="1">
                <a:latin typeface="+mn-lt"/>
              </a:rPr>
              <a:t>siguientes</a:t>
            </a:r>
            <a:r>
              <a:rPr lang="en-US" dirty="0">
                <a:latin typeface="+mn-lt"/>
              </a:rPr>
              <a:t> </a:t>
            </a:r>
            <a:r>
              <a:rPr lang="en-US" dirty="0" err="1">
                <a:latin typeface="+mn-lt"/>
              </a:rPr>
              <a:t>conclusiones</a:t>
            </a:r>
            <a:r>
              <a:rPr lang="en-US" dirty="0">
                <a:latin typeface="+mn-lt"/>
              </a:rPr>
              <a:t>:</a:t>
            </a:r>
          </a:p>
          <a:p>
            <a:pPr marL="342900" indent="-342900" algn="just" eaLnBrk="1" fontAlgn="auto" hangingPunct="1">
              <a:spcBef>
                <a:spcPts val="0"/>
              </a:spcBef>
              <a:spcAft>
                <a:spcPts val="0"/>
              </a:spcAft>
              <a:buFontTx/>
              <a:buAutoNum type="arabicParenR"/>
              <a:defRPr/>
            </a:pPr>
            <a:r>
              <a:rPr lang="en-US" dirty="0">
                <a:latin typeface="+mn-lt"/>
              </a:rPr>
              <a:t>La </a:t>
            </a:r>
            <a:r>
              <a:rPr lang="en-US" dirty="0" err="1">
                <a:latin typeface="+mn-lt"/>
              </a:rPr>
              <a:t>corriente</a:t>
            </a:r>
            <a:r>
              <a:rPr lang="en-US" dirty="0">
                <a:latin typeface="+mn-lt"/>
              </a:rPr>
              <a:t> de </a:t>
            </a:r>
            <a:r>
              <a:rPr lang="en-US" dirty="0" err="1">
                <a:latin typeface="+mn-lt"/>
              </a:rPr>
              <a:t>cortocircuito</a:t>
            </a:r>
            <a:r>
              <a:rPr lang="en-US" dirty="0">
                <a:latin typeface="+mn-lt"/>
              </a:rPr>
              <a:t> </a:t>
            </a:r>
            <a:r>
              <a:rPr lang="en-US" dirty="0" err="1">
                <a:latin typeface="+mn-lt"/>
              </a:rPr>
              <a:t>siempre</a:t>
            </a:r>
            <a:r>
              <a:rPr lang="en-US" dirty="0">
                <a:latin typeface="+mn-lt"/>
              </a:rPr>
              <a:t> </a:t>
            </a:r>
            <a:r>
              <a:rPr lang="en-US" dirty="0" err="1">
                <a:latin typeface="+mn-lt"/>
              </a:rPr>
              <a:t>tiene</a:t>
            </a:r>
            <a:r>
              <a:rPr lang="en-US" dirty="0">
                <a:latin typeface="+mn-lt"/>
              </a:rPr>
              <a:t> </a:t>
            </a:r>
            <a:r>
              <a:rPr lang="en-US" dirty="0" err="1">
                <a:latin typeface="+mn-lt"/>
              </a:rPr>
              <a:t>una</a:t>
            </a:r>
            <a:r>
              <a:rPr lang="en-US" dirty="0">
                <a:latin typeface="+mn-lt"/>
              </a:rPr>
              <a:t> </a:t>
            </a:r>
            <a:r>
              <a:rPr lang="en-US" dirty="0" err="1">
                <a:latin typeface="+mn-lt"/>
              </a:rPr>
              <a:t>componente</a:t>
            </a:r>
            <a:r>
              <a:rPr lang="en-US" dirty="0">
                <a:latin typeface="+mn-lt"/>
              </a:rPr>
              <a:t> de c.d. </a:t>
            </a:r>
            <a:r>
              <a:rPr lang="en-US" dirty="0" err="1">
                <a:latin typeface="+mn-lt"/>
              </a:rPr>
              <a:t>aperiódica</a:t>
            </a:r>
            <a:r>
              <a:rPr lang="en-US" dirty="0">
                <a:latin typeface="+mn-lt"/>
              </a:rPr>
              <a:t> </a:t>
            </a:r>
            <a:r>
              <a:rPr lang="en-US" dirty="0" err="1">
                <a:latin typeface="+mn-lt"/>
              </a:rPr>
              <a:t>decreciente</a:t>
            </a:r>
            <a:r>
              <a:rPr lang="en-US" dirty="0">
                <a:latin typeface="+mn-lt"/>
              </a:rPr>
              <a:t>, </a:t>
            </a:r>
            <a:r>
              <a:rPr lang="en-US" dirty="0" err="1">
                <a:latin typeface="+mn-lt"/>
              </a:rPr>
              <a:t>además</a:t>
            </a:r>
            <a:r>
              <a:rPr lang="en-US" dirty="0">
                <a:latin typeface="+mn-lt"/>
              </a:rPr>
              <a:t> de la </a:t>
            </a:r>
            <a:r>
              <a:rPr lang="en-US" dirty="0" err="1">
                <a:latin typeface="+mn-lt"/>
              </a:rPr>
              <a:t>componente</a:t>
            </a:r>
            <a:r>
              <a:rPr lang="en-US" dirty="0">
                <a:latin typeface="+mn-lt"/>
              </a:rPr>
              <a:t> </a:t>
            </a:r>
            <a:r>
              <a:rPr lang="en-US" dirty="0" err="1">
                <a:latin typeface="+mn-lt"/>
              </a:rPr>
              <a:t>estacionaria</a:t>
            </a:r>
            <a:r>
              <a:rPr lang="en-US" dirty="0">
                <a:latin typeface="+mn-lt"/>
              </a:rPr>
              <a:t> </a:t>
            </a:r>
            <a:r>
              <a:rPr lang="en-US" dirty="0" err="1">
                <a:latin typeface="+mn-lt"/>
              </a:rPr>
              <a:t>periódica</a:t>
            </a:r>
            <a:r>
              <a:rPr lang="en-US" dirty="0">
                <a:latin typeface="+mn-lt"/>
              </a:rPr>
              <a:t> </a:t>
            </a:r>
            <a:r>
              <a:rPr lang="en-US" dirty="0" err="1">
                <a:latin typeface="+mn-lt"/>
              </a:rPr>
              <a:t>a.c</a:t>
            </a:r>
            <a:r>
              <a:rPr lang="en-US" dirty="0">
                <a:latin typeface="+mn-lt"/>
              </a:rPr>
              <a:t>.</a:t>
            </a:r>
          </a:p>
        </p:txBody>
      </p:sp>
      <p:pic>
        <p:nvPicPr>
          <p:cNvPr id="7171" name="Imagen 6">
            <a:extLst>
              <a:ext uri="{FF2B5EF4-FFF2-40B4-BE49-F238E27FC236}">
                <a16:creationId xmlns:a16="http://schemas.microsoft.com/office/drawing/2014/main" id="{DE24F72A-1FF0-4BCD-A5B9-D743827DEF3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44550" y="600075"/>
            <a:ext cx="7772400"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2" name="Imagen 7">
            <a:extLst>
              <a:ext uri="{FF2B5EF4-FFF2-40B4-BE49-F238E27FC236}">
                <a16:creationId xmlns:a16="http://schemas.microsoft.com/office/drawing/2014/main" id="{9DB7CA8B-AA6D-43DF-8A41-C419B833355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39788" y="1679575"/>
            <a:ext cx="7781925"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3" name="Imagen 8">
            <a:extLst>
              <a:ext uri="{FF2B5EF4-FFF2-40B4-BE49-F238E27FC236}">
                <a16:creationId xmlns:a16="http://schemas.microsoft.com/office/drawing/2014/main" id="{4F7CAC2C-BCE3-4605-B51B-32322AD78FD9}"/>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58838" y="2779713"/>
            <a:ext cx="77438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4" name="Imagen 9">
            <a:extLst>
              <a:ext uri="{FF2B5EF4-FFF2-40B4-BE49-F238E27FC236}">
                <a16:creationId xmlns:a16="http://schemas.microsoft.com/office/drawing/2014/main" id="{EE84D167-F58F-4CCE-929E-F95319BF095E}"/>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863600" y="3930650"/>
            <a:ext cx="775335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ángulo 1">
            <a:extLst>
              <a:ext uri="{FF2B5EF4-FFF2-40B4-BE49-F238E27FC236}">
                <a16:creationId xmlns:a16="http://schemas.microsoft.com/office/drawing/2014/main" id="{8F133001-0395-4BEB-B132-ADA8DBA4C9C7}"/>
              </a:ext>
            </a:extLst>
          </p:cNvPr>
          <p:cNvSpPr>
            <a:spLocks noChangeArrowheads="1"/>
          </p:cNvSpPr>
          <p:nvPr/>
        </p:nvSpPr>
        <p:spPr bwMode="auto">
          <a:xfrm>
            <a:off x="190500" y="214313"/>
            <a:ext cx="11839575" cy="646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ct val="0"/>
              </a:spcBef>
              <a:buFontTx/>
              <a:buNone/>
            </a:pPr>
            <a:r>
              <a:rPr lang="en-US" altLang="en-US" sz="1800"/>
              <a:t>2) La magnitud de la corriente de cortocircuito depende del ángulo de operación de la corriente. Alcanza un máximo en 𝛾 = 90∘ (carga puramente inductiva). Este caso sirve como base para cálculos posteriores.</a:t>
            </a:r>
          </a:p>
          <a:p>
            <a:pPr algn="just" eaLnBrk="1" hangingPunct="1">
              <a:lnSpc>
                <a:spcPct val="100000"/>
              </a:lnSpc>
              <a:spcBef>
                <a:spcPct val="0"/>
              </a:spcBef>
              <a:buFontTx/>
              <a:buNone/>
            </a:pPr>
            <a:r>
              <a:rPr lang="en-US" altLang="en-US" sz="1800"/>
              <a:t>3) La corriente de cortocircuito es siempre inductiva.</a:t>
            </a:r>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n-US" altLang="en-US" sz="1800"/>
          </a:p>
          <a:p>
            <a:pPr algn="ctr" eaLnBrk="1" hangingPunct="1">
              <a:lnSpc>
                <a:spcPct val="100000"/>
              </a:lnSpc>
              <a:spcBef>
                <a:spcPct val="0"/>
              </a:spcBef>
              <a:buFontTx/>
              <a:buNone/>
            </a:pPr>
            <a:r>
              <a:rPr lang="en-US" altLang="en-US" sz="1800" b="1"/>
              <a:t>Figura 1.3 Procesos de conmutación del cortocircuito.</a:t>
            </a:r>
          </a:p>
        </p:txBody>
      </p:sp>
      <p:pic>
        <p:nvPicPr>
          <p:cNvPr id="8195" name="Imagen 2">
            <a:extLst>
              <a:ext uri="{FF2B5EF4-FFF2-40B4-BE49-F238E27FC236}">
                <a16:creationId xmlns:a16="http://schemas.microsoft.com/office/drawing/2014/main" id="{CA6CE47E-EE41-4701-AE3E-6BF126D552A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160588" y="1139825"/>
            <a:ext cx="7754937" cy="5154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ángulo 1">
            <a:extLst>
              <a:ext uri="{FF2B5EF4-FFF2-40B4-BE49-F238E27FC236}">
                <a16:creationId xmlns:a16="http://schemas.microsoft.com/office/drawing/2014/main" id="{FC09A6D8-C80F-4ED3-8AC8-3056F200C9CB}"/>
              </a:ext>
            </a:extLst>
          </p:cNvPr>
          <p:cNvSpPr>
            <a:spLocks noChangeArrowheads="1"/>
          </p:cNvSpPr>
          <p:nvPr/>
        </p:nvSpPr>
        <p:spPr bwMode="auto">
          <a:xfrm>
            <a:off x="190500" y="214313"/>
            <a:ext cx="11839575" cy="646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ct val="0"/>
              </a:spcBef>
              <a:buFontTx/>
              <a:buNone/>
            </a:pPr>
            <a:r>
              <a:rPr lang="en-US" altLang="en-US" sz="1800" b="1"/>
              <a:t>1.3 Clasificación de los tipos de cortocircuito</a:t>
            </a:r>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r>
              <a:rPr lang="en-US" altLang="en-US" sz="1800"/>
              <a:t>Para un cortocircuito trifásico, los tres voltajes en la posición del cortocircuito son cero. Los conductores se cargan simétricamente. Por lo tanto, es suficiente, para calcular, sólo en el sistema de secuencia positiva. La corriente de cortocircuito bifásico es menor que la del cortocircuito trifásico, pero en gran medida cerca de als máquinas sincrónicas. La corriente de cortocircuito monofásica ocurre más frecuentemente en redes de baja tensión (LV) con puesta a tierra sólida. El</a:t>
            </a:r>
          </a:p>
          <a:p>
            <a:pPr algn="just" eaLnBrk="1" hangingPunct="1">
              <a:lnSpc>
                <a:spcPct val="100000"/>
              </a:lnSpc>
              <a:spcBef>
                <a:spcPct val="0"/>
              </a:spcBef>
              <a:buFontTx/>
              <a:buNone/>
            </a:pPr>
            <a:r>
              <a:rPr lang="en-US" altLang="en-US" sz="1800"/>
              <a:t>La conexión a tierra doble se produce en redes con un punto neutro libre o con una conexión de puesta a tierra con un neutralizador de fallas tierra.</a:t>
            </a:r>
          </a:p>
          <a:p>
            <a:pPr algn="just" eaLnBrk="1" hangingPunct="1">
              <a:lnSpc>
                <a:spcPct val="100000"/>
              </a:lnSpc>
              <a:spcBef>
                <a:spcPct val="0"/>
              </a:spcBef>
              <a:buFontTx/>
              <a:buNone/>
            </a:pPr>
            <a:r>
              <a:rPr lang="en-US" altLang="en-US" sz="1800"/>
              <a:t>Para el cálculo de las corrientes de cortocircuito, es necesario diferenciar entre los casos lejos del generador y cerca del generador.</a:t>
            </a:r>
          </a:p>
          <a:p>
            <a:pPr algn="just" eaLnBrk="1" hangingPunct="1">
              <a:lnSpc>
                <a:spcPct val="100000"/>
              </a:lnSpc>
              <a:spcBef>
                <a:spcPct val="0"/>
              </a:spcBef>
              <a:buFontTx/>
              <a:buNone/>
            </a:pPr>
            <a:r>
              <a:rPr lang="en-US" altLang="en-US" sz="1800" b="1"/>
              <a:t>1) Cortocircuito lejos del generador</a:t>
            </a:r>
          </a:p>
          <a:p>
            <a:pPr algn="just" eaLnBrk="1" hangingPunct="1">
              <a:lnSpc>
                <a:spcPct val="100000"/>
              </a:lnSpc>
              <a:spcBef>
                <a:spcPct val="0"/>
              </a:spcBef>
              <a:buFontTx/>
              <a:buNone/>
            </a:pPr>
            <a:r>
              <a:rPr lang="en-US" altLang="en-US" sz="1800"/>
              <a:t>Cuando no se supera el doble de la corriente nominal en ninguna máquina, hablamos de un cortocircuito lejos del generador.</a:t>
            </a:r>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r>
              <a:rPr lang="en-US" altLang="en-US" sz="1800"/>
              <a:t>o cuando</a:t>
            </a:r>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r>
              <a:rPr lang="en-US" altLang="en-US" sz="1800" b="1"/>
              <a:t>2) Cortocircuito cercano al generador</a:t>
            </a:r>
          </a:p>
          <a:p>
            <a:pPr algn="just" eaLnBrk="1" hangingPunct="1">
              <a:lnSpc>
                <a:spcPct val="100000"/>
              </a:lnSpc>
              <a:spcBef>
                <a:spcPct val="0"/>
              </a:spcBef>
              <a:buFontTx/>
              <a:buNone/>
            </a:pPr>
            <a:r>
              <a:rPr lang="en-US" altLang="en-US" sz="1800"/>
              <a:t>Cuando el valor de la corriente de cortocircuito simétrica inicial I”k exceed el doble de la corriente nominal de una máquina sincrónica o asincrónica en el momento en que ocurre el cortocircuito, hablamos de un cortocircuito cercano al generador</a:t>
            </a:r>
          </a:p>
          <a:p>
            <a:pPr algn="just" eaLnBrk="1" hangingPunct="1">
              <a:lnSpc>
                <a:spcPct val="100000"/>
              </a:lnSpc>
              <a:spcBef>
                <a:spcPct val="0"/>
              </a:spcBef>
              <a:buFontTx/>
              <a:buNone/>
            </a:pPr>
            <a:r>
              <a:rPr lang="en-US" altLang="en-US" sz="1800"/>
              <a:t>circuito.</a:t>
            </a:r>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p:txBody>
      </p:sp>
      <p:pic>
        <p:nvPicPr>
          <p:cNvPr id="9219" name="Imagen 3">
            <a:extLst>
              <a:ext uri="{FF2B5EF4-FFF2-40B4-BE49-F238E27FC236}">
                <a16:creationId xmlns:a16="http://schemas.microsoft.com/office/drawing/2014/main" id="{59476AF8-26EF-4BF1-8C34-9E8683591A7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30250" y="3613150"/>
            <a:ext cx="74295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0" name="Imagen 4">
            <a:extLst>
              <a:ext uri="{FF2B5EF4-FFF2-40B4-BE49-F238E27FC236}">
                <a16:creationId xmlns:a16="http://schemas.microsoft.com/office/drawing/2014/main" id="{E3DB67A2-05D0-44E4-9FA1-877CBBD55AB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25488" y="4400550"/>
            <a:ext cx="7439025"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1" name="Imagen 5">
            <a:extLst>
              <a:ext uri="{FF2B5EF4-FFF2-40B4-BE49-F238E27FC236}">
                <a16:creationId xmlns:a16="http://schemas.microsoft.com/office/drawing/2014/main" id="{5ACB6B69-6771-4585-8FE6-BDD3192BAAEE}"/>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25488" y="6159500"/>
            <a:ext cx="74295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0369BE27-A47B-4CF5-9288-1D4EE998A83C}"/>
              </a:ext>
            </a:extLst>
          </p:cNvPr>
          <p:cNvSpPr/>
          <p:nvPr/>
        </p:nvSpPr>
        <p:spPr>
          <a:xfrm>
            <a:off x="190500" y="214313"/>
            <a:ext cx="11839575" cy="6186487"/>
          </a:xfrm>
          <a:prstGeom prst="rect">
            <a:avLst/>
          </a:prstGeom>
        </p:spPr>
        <p:txBody>
          <a:bodyPr>
            <a:spAutoFit/>
          </a:bodyPr>
          <a:lstStyle/>
          <a:p>
            <a:pPr algn="just" eaLnBrk="1" fontAlgn="auto" hangingPunct="1">
              <a:spcBef>
                <a:spcPts val="0"/>
              </a:spcBef>
              <a:spcAft>
                <a:spcPts val="0"/>
              </a:spcAft>
              <a:defRPr/>
            </a:pPr>
            <a:r>
              <a:rPr lang="en-US" dirty="0">
                <a:latin typeface="+mn-lt"/>
              </a:rPr>
              <a:t>o </a:t>
            </a:r>
            <a:r>
              <a:rPr lang="en-US" dirty="0" err="1">
                <a:latin typeface="+mn-lt"/>
              </a:rPr>
              <a:t>cuando</a:t>
            </a:r>
            <a:endParaRPr lang="en-US" dirty="0">
              <a:latin typeface="+mn-lt"/>
            </a:endParaRPr>
          </a:p>
          <a:p>
            <a:pPr algn="just" eaLnBrk="1" fontAlgn="auto" hangingPunct="1">
              <a:spcBef>
                <a:spcPts val="0"/>
              </a:spcBef>
              <a:spcAft>
                <a:spcPts val="0"/>
              </a:spcAft>
              <a:defRPr/>
            </a:pPr>
            <a:endParaRPr lang="es-ES" dirty="0">
              <a:latin typeface="+mn-lt"/>
            </a:endParaRPr>
          </a:p>
          <a:p>
            <a:pPr algn="just" eaLnBrk="1" fontAlgn="auto" hangingPunct="1">
              <a:spcBef>
                <a:spcPts val="0"/>
              </a:spcBef>
              <a:spcAft>
                <a:spcPts val="0"/>
              </a:spcAft>
              <a:defRPr/>
            </a:pPr>
            <a:endParaRPr lang="es-ES" dirty="0">
              <a:latin typeface="+mn-lt"/>
            </a:endParaRPr>
          </a:p>
          <a:p>
            <a:pPr algn="just" eaLnBrk="1" fontAlgn="auto" hangingPunct="1">
              <a:spcBef>
                <a:spcPts val="0"/>
              </a:spcBef>
              <a:spcAft>
                <a:spcPts val="0"/>
              </a:spcAft>
              <a:defRPr/>
            </a:pPr>
            <a:r>
              <a:rPr lang="en-US" dirty="0">
                <a:latin typeface="+mn-lt"/>
              </a:rPr>
              <a:t>La </a:t>
            </a:r>
            <a:r>
              <a:rPr lang="en-US" dirty="0" err="1">
                <a:latin typeface="+mn-lt"/>
              </a:rPr>
              <a:t>Figura</a:t>
            </a:r>
            <a:r>
              <a:rPr lang="en-US" dirty="0">
                <a:latin typeface="+mn-lt"/>
              </a:rPr>
              <a:t> 1.4 </a:t>
            </a:r>
            <a:r>
              <a:rPr lang="en-US" dirty="0" err="1">
                <a:latin typeface="+mn-lt"/>
              </a:rPr>
              <a:t>ilustra</a:t>
            </a:r>
            <a:r>
              <a:rPr lang="en-US" dirty="0">
                <a:latin typeface="+mn-lt"/>
              </a:rPr>
              <a:t> </a:t>
            </a:r>
            <a:r>
              <a:rPr lang="en-US" dirty="0" err="1">
                <a:latin typeface="+mn-lt"/>
              </a:rPr>
              <a:t>esquemáticamente</a:t>
            </a:r>
            <a:r>
              <a:rPr lang="en-US" dirty="0">
                <a:latin typeface="+mn-lt"/>
              </a:rPr>
              <a:t> </a:t>
            </a:r>
            <a:r>
              <a:rPr lang="en-US" dirty="0" err="1">
                <a:latin typeface="+mn-lt"/>
              </a:rPr>
              <a:t>los</a:t>
            </a:r>
            <a:r>
              <a:rPr lang="en-US" dirty="0">
                <a:latin typeface="+mn-lt"/>
              </a:rPr>
              <a:t> </a:t>
            </a:r>
            <a:r>
              <a:rPr lang="en-US" dirty="0" err="1">
                <a:latin typeface="+mn-lt"/>
              </a:rPr>
              <a:t>tipos</a:t>
            </a:r>
            <a:r>
              <a:rPr lang="en-US" dirty="0">
                <a:latin typeface="+mn-lt"/>
              </a:rPr>
              <a:t> </a:t>
            </a:r>
            <a:r>
              <a:rPr lang="en-US" dirty="0" err="1">
                <a:latin typeface="+mn-lt"/>
              </a:rPr>
              <a:t>más</a:t>
            </a:r>
            <a:r>
              <a:rPr lang="en-US" dirty="0">
                <a:latin typeface="+mn-lt"/>
              </a:rPr>
              <a:t> </a:t>
            </a:r>
            <a:r>
              <a:rPr lang="en-US" dirty="0" err="1">
                <a:latin typeface="+mn-lt"/>
              </a:rPr>
              <a:t>importantes</a:t>
            </a:r>
            <a:r>
              <a:rPr lang="en-US" dirty="0">
                <a:latin typeface="+mn-lt"/>
              </a:rPr>
              <a:t> de </a:t>
            </a:r>
            <a:r>
              <a:rPr lang="en-US" dirty="0" err="1">
                <a:latin typeface="+mn-lt"/>
              </a:rPr>
              <a:t>cortocircuitos</a:t>
            </a:r>
            <a:r>
              <a:rPr lang="en-US" dirty="0">
                <a:latin typeface="+mn-lt"/>
              </a:rPr>
              <a:t> </a:t>
            </a:r>
            <a:r>
              <a:rPr lang="en-US" dirty="0" err="1">
                <a:latin typeface="+mn-lt"/>
              </a:rPr>
              <a:t>en</a:t>
            </a:r>
            <a:r>
              <a:rPr lang="en-US" dirty="0">
                <a:latin typeface="+mn-lt"/>
              </a:rPr>
              <a:t> </a:t>
            </a:r>
            <a:r>
              <a:rPr lang="en-US" dirty="0" err="1">
                <a:latin typeface="+mn-lt"/>
              </a:rPr>
              <a:t>redes</a:t>
            </a:r>
            <a:r>
              <a:rPr lang="en-US" dirty="0">
                <a:latin typeface="+mn-lt"/>
              </a:rPr>
              <a:t> </a:t>
            </a:r>
            <a:r>
              <a:rPr lang="en-US" dirty="0" err="1">
                <a:latin typeface="+mn-lt"/>
              </a:rPr>
              <a:t>trifásicas</a:t>
            </a:r>
            <a:r>
              <a:rPr lang="en-US" dirty="0">
                <a:latin typeface="+mn-lt"/>
              </a:rPr>
              <a:t>.</a:t>
            </a:r>
          </a:p>
          <a:p>
            <a:pPr algn="just" eaLnBrk="1" fontAlgn="auto" hangingPunct="1">
              <a:spcBef>
                <a:spcPts val="0"/>
              </a:spcBef>
              <a:spcAft>
                <a:spcPts val="0"/>
              </a:spcAft>
              <a:defRPr/>
            </a:pPr>
            <a:endParaRPr lang="en-US" dirty="0">
              <a:latin typeface="+mn-lt"/>
            </a:endParaRPr>
          </a:p>
          <a:p>
            <a:pPr algn="just" eaLnBrk="1" fontAlgn="auto" hangingPunct="1">
              <a:spcBef>
                <a:spcPts val="0"/>
              </a:spcBef>
              <a:spcAft>
                <a:spcPts val="0"/>
              </a:spcAft>
              <a:defRPr/>
            </a:pPr>
            <a:r>
              <a:rPr lang="en-US" b="1" dirty="0">
                <a:latin typeface="+mn-lt"/>
              </a:rPr>
              <a:t>1) </a:t>
            </a:r>
            <a:r>
              <a:rPr lang="en-US" b="1" dirty="0" err="1">
                <a:latin typeface="+mn-lt"/>
              </a:rPr>
              <a:t>Cortocircuitos</a:t>
            </a:r>
            <a:r>
              <a:rPr lang="en-US" b="1" dirty="0">
                <a:latin typeface="+mn-lt"/>
              </a:rPr>
              <a:t> </a:t>
            </a:r>
            <a:r>
              <a:rPr lang="en-US" b="1" dirty="0" err="1">
                <a:latin typeface="+mn-lt"/>
              </a:rPr>
              <a:t>trifásicos</a:t>
            </a:r>
            <a:r>
              <a:rPr lang="en-US" b="1" dirty="0">
                <a:latin typeface="+mn-lt"/>
              </a:rPr>
              <a:t>:</a:t>
            </a:r>
          </a:p>
          <a:p>
            <a:pPr marL="712788" indent="-285750" algn="just" eaLnBrk="1" fontAlgn="auto" hangingPunct="1">
              <a:spcBef>
                <a:spcPts val="0"/>
              </a:spcBef>
              <a:spcAft>
                <a:spcPts val="0"/>
              </a:spcAft>
              <a:buFont typeface="Wingdings" panose="05000000000000000000" pitchFamily="2" charset="2"/>
              <a:buChar char="q"/>
              <a:defRPr/>
            </a:pPr>
            <a:r>
              <a:rPr lang="en-US" b="1" dirty="0" err="1">
                <a:latin typeface="+mn-lt"/>
              </a:rPr>
              <a:t>conexión</a:t>
            </a:r>
            <a:r>
              <a:rPr lang="en-US" b="1" dirty="0">
                <a:latin typeface="+mn-lt"/>
              </a:rPr>
              <a:t> de </a:t>
            </a:r>
            <a:r>
              <a:rPr lang="en-US" b="1" dirty="0" err="1">
                <a:latin typeface="+mn-lt"/>
              </a:rPr>
              <a:t>todos</a:t>
            </a:r>
            <a:r>
              <a:rPr lang="en-US" b="1" dirty="0">
                <a:latin typeface="+mn-lt"/>
              </a:rPr>
              <a:t> </a:t>
            </a:r>
            <a:r>
              <a:rPr lang="en-US" b="1" dirty="0" err="1">
                <a:latin typeface="+mn-lt"/>
              </a:rPr>
              <a:t>los</a:t>
            </a:r>
            <a:r>
              <a:rPr lang="en-US" b="1" dirty="0">
                <a:latin typeface="+mn-lt"/>
              </a:rPr>
              <a:t> </a:t>
            </a:r>
            <a:r>
              <a:rPr lang="en-US" b="1" dirty="0" err="1">
                <a:latin typeface="+mn-lt"/>
              </a:rPr>
              <a:t>conductores</a:t>
            </a:r>
            <a:r>
              <a:rPr lang="en-US" b="1" dirty="0">
                <a:latin typeface="+mn-lt"/>
              </a:rPr>
              <a:t> con o sin </a:t>
            </a:r>
            <a:r>
              <a:rPr lang="en-US" b="1" dirty="0" err="1">
                <a:latin typeface="+mn-lt"/>
              </a:rPr>
              <a:t>contacto</a:t>
            </a:r>
            <a:r>
              <a:rPr lang="en-US" b="1" dirty="0">
                <a:latin typeface="+mn-lt"/>
              </a:rPr>
              <a:t> </a:t>
            </a:r>
            <a:r>
              <a:rPr lang="en-US" b="1" dirty="0" err="1">
                <a:latin typeface="+mn-lt"/>
              </a:rPr>
              <a:t>simultáneo</a:t>
            </a:r>
            <a:r>
              <a:rPr lang="en-US" b="1" dirty="0">
                <a:latin typeface="+mn-lt"/>
              </a:rPr>
              <a:t> a </a:t>
            </a:r>
            <a:r>
              <a:rPr lang="en-US" b="1" dirty="0" err="1">
                <a:latin typeface="+mn-lt"/>
              </a:rPr>
              <a:t>tierra</a:t>
            </a:r>
            <a:r>
              <a:rPr lang="en-US" b="1" dirty="0">
                <a:latin typeface="+mn-lt"/>
              </a:rPr>
              <a:t>;</a:t>
            </a:r>
          </a:p>
          <a:p>
            <a:pPr marL="712788" indent="-285750" algn="just" eaLnBrk="1" fontAlgn="auto" hangingPunct="1">
              <a:spcBef>
                <a:spcPts val="0"/>
              </a:spcBef>
              <a:spcAft>
                <a:spcPts val="0"/>
              </a:spcAft>
              <a:buFont typeface="Wingdings" panose="05000000000000000000" pitchFamily="2" charset="2"/>
              <a:buChar char="q"/>
              <a:defRPr/>
            </a:pPr>
            <a:r>
              <a:rPr lang="en-US" b="1" dirty="0" err="1">
                <a:latin typeface="+mn-lt"/>
              </a:rPr>
              <a:t>carga</a:t>
            </a:r>
            <a:r>
              <a:rPr lang="en-US" b="1" dirty="0">
                <a:latin typeface="+mn-lt"/>
              </a:rPr>
              <a:t> </a:t>
            </a:r>
            <a:r>
              <a:rPr lang="en-US" b="1" dirty="0" err="1">
                <a:latin typeface="+mn-lt"/>
              </a:rPr>
              <a:t>simétrica</a:t>
            </a:r>
            <a:r>
              <a:rPr lang="en-US" b="1" dirty="0">
                <a:latin typeface="+mn-lt"/>
              </a:rPr>
              <a:t> de </a:t>
            </a:r>
            <a:r>
              <a:rPr lang="en-US" b="1" dirty="0" err="1">
                <a:latin typeface="+mn-lt"/>
              </a:rPr>
              <a:t>los</a:t>
            </a:r>
            <a:r>
              <a:rPr lang="en-US" b="1" dirty="0">
                <a:latin typeface="+mn-lt"/>
              </a:rPr>
              <a:t> </a:t>
            </a:r>
            <a:r>
              <a:rPr lang="en-US" b="1" dirty="0" err="1">
                <a:latin typeface="+mn-lt"/>
              </a:rPr>
              <a:t>tres</a:t>
            </a:r>
            <a:r>
              <a:rPr lang="en-US" b="1" dirty="0">
                <a:latin typeface="+mn-lt"/>
              </a:rPr>
              <a:t> </a:t>
            </a:r>
            <a:r>
              <a:rPr lang="en-US" b="1" dirty="0" err="1">
                <a:latin typeface="+mn-lt"/>
              </a:rPr>
              <a:t>conductores</a:t>
            </a:r>
            <a:r>
              <a:rPr lang="en-US" b="1" dirty="0">
                <a:latin typeface="+mn-lt"/>
              </a:rPr>
              <a:t> </a:t>
            </a:r>
            <a:r>
              <a:rPr lang="en-US" b="1" dirty="0" err="1">
                <a:latin typeface="+mn-lt"/>
              </a:rPr>
              <a:t>externos</a:t>
            </a:r>
            <a:r>
              <a:rPr lang="en-US" b="1" dirty="0">
                <a:latin typeface="+mn-lt"/>
              </a:rPr>
              <a:t>;</a:t>
            </a:r>
          </a:p>
          <a:p>
            <a:pPr marL="712788" indent="-285750" algn="just" eaLnBrk="1" fontAlgn="auto" hangingPunct="1">
              <a:spcBef>
                <a:spcPts val="0"/>
              </a:spcBef>
              <a:spcAft>
                <a:spcPts val="0"/>
              </a:spcAft>
              <a:buFont typeface="Wingdings" panose="05000000000000000000" pitchFamily="2" charset="2"/>
              <a:buChar char="q"/>
              <a:defRPr/>
            </a:pPr>
            <a:r>
              <a:rPr lang="en-US" b="1" dirty="0" err="1">
                <a:latin typeface="+mn-lt"/>
              </a:rPr>
              <a:t>cálculo</a:t>
            </a:r>
            <a:r>
              <a:rPr lang="en-US" b="1" dirty="0">
                <a:latin typeface="+mn-lt"/>
              </a:rPr>
              <a:t> </a:t>
            </a:r>
            <a:r>
              <a:rPr lang="en-US" b="1" dirty="0" err="1">
                <a:latin typeface="+mn-lt"/>
              </a:rPr>
              <a:t>sólo</a:t>
            </a:r>
            <a:r>
              <a:rPr lang="en-US" b="1" dirty="0">
                <a:latin typeface="+mn-lt"/>
              </a:rPr>
              <a:t> </a:t>
            </a:r>
            <a:r>
              <a:rPr lang="en-US" b="1" dirty="0" err="1">
                <a:latin typeface="+mn-lt"/>
              </a:rPr>
              <a:t>según</a:t>
            </a:r>
            <a:r>
              <a:rPr lang="en-US" b="1" dirty="0">
                <a:latin typeface="+mn-lt"/>
              </a:rPr>
              <a:t> </a:t>
            </a:r>
            <a:r>
              <a:rPr lang="en-US" b="1" dirty="0" err="1">
                <a:latin typeface="+mn-lt"/>
              </a:rPr>
              <a:t>una</a:t>
            </a:r>
            <a:r>
              <a:rPr lang="en-US" b="1" dirty="0">
                <a:latin typeface="+mn-lt"/>
              </a:rPr>
              <a:t> </a:t>
            </a:r>
            <a:r>
              <a:rPr lang="en-US" b="1" dirty="0" err="1">
                <a:latin typeface="+mn-lt"/>
              </a:rPr>
              <a:t>fáse</a:t>
            </a:r>
            <a:r>
              <a:rPr lang="en-US" b="1" dirty="0">
                <a:latin typeface="+mn-lt"/>
              </a:rPr>
              <a:t>.</a:t>
            </a:r>
          </a:p>
          <a:p>
            <a:pPr algn="just" eaLnBrk="1" fontAlgn="auto" hangingPunct="1">
              <a:spcBef>
                <a:spcPts val="0"/>
              </a:spcBef>
              <a:spcAft>
                <a:spcPts val="0"/>
              </a:spcAft>
              <a:defRPr/>
            </a:pPr>
            <a:r>
              <a:rPr lang="en-US" b="1" dirty="0">
                <a:latin typeface="+mn-lt"/>
              </a:rPr>
              <a:t>2) </a:t>
            </a:r>
            <a:r>
              <a:rPr lang="en-US" b="1" dirty="0" err="1">
                <a:latin typeface="+mn-lt"/>
              </a:rPr>
              <a:t>Cortocircuitos</a:t>
            </a:r>
            <a:r>
              <a:rPr lang="en-US" b="1" dirty="0">
                <a:latin typeface="+mn-lt"/>
              </a:rPr>
              <a:t> </a:t>
            </a:r>
            <a:r>
              <a:rPr lang="en-US" b="1" dirty="0" err="1">
                <a:latin typeface="+mn-lt"/>
              </a:rPr>
              <a:t>bifásicos</a:t>
            </a:r>
            <a:r>
              <a:rPr lang="en-US" b="1" dirty="0">
                <a:latin typeface="+mn-lt"/>
              </a:rPr>
              <a:t>:</a:t>
            </a:r>
          </a:p>
          <a:p>
            <a:pPr marL="712788" indent="-285750" algn="just" eaLnBrk="1" fontAlgn="auto" hangingPunct="1">
              <a:spcBef>
                <a:spcPts val="0"/>
              </a:spcBef>
              <a:spcAft>
                <a:spcPts val="0"/>
              </a:spcAft>
              <a:buFont typeface="Wingdings" panose="05000000000000000000" pitchFamily="2" charset="2"/>
              <a:buChar char="q"/>
              <a:defRPr/>
            </a:pPr>
            <a:r>
              <a:rPr lang="en-US" dirty="0" err="1">
                <a:latin typeface="+mn-lt"/>
              </a:rPr>
              <a:t>carga</a:t>
            </a:r>
            <a:r>
              <a:rPr lang="en-US" dirty="0">
                <a:latin typeface="+mn-lt"/>
              </a:rPr>
              <a:t> </a:t>
            </a:r>
            <a:r>
              <a:rPr lang="en-US" dirty="0" err="1">
                <a:latin typeface="+mn-lt"/>
              </a:rPr>
              <a:t>asimétrica</a:t>
            </a:r>
            <a:r>
              <a:rPr lang="en-US" dirty="0">
                <a:latin typeface="+mn-lt"/>
              </a:rPr>
              <a:t>;</a:t>
            </a:r>
          </a:p>
          <a:p>
            <a:pPr marL="712788" indent="-285750" algn="just" eaLnBrk="1" fontAlgn="auto" hangingPunct="1">
              <a:spcBef>
                <a:spcPts val="0"/>
              </a:spcBef>
              <a:spcAft>
                <a:spcPts val="0"/>
              </a:spcAft>
              <a:buFont typeface="Wingdings" panose="05000000000000000000" pitchFamily="2" charset="2"/>
              <a:buChar char="q"/>
              <a:defRPr/>
            </a:pPr>
            <a:r>
              <a:rPr lang="en-US" dirty="0" err="1">
                <a:latin typeface="+mn-lt"/>
              </a:rPr>
              <a:t>todos</a:t>
            </a:r>
            <a:r>
              <a:rPr lang="en-US" dirty="0">
                <a:latin typeface="+mn-lt"/>
              </a:rPr>
              <a:t> </a:t>
            </a:r>
            <a:r>
              <a:rPr lang="en-US" dirty="0" err="1">
                <a:latin typeface="+mn-lt"/>
              </a:rPr>
              <a:t>los</a:t>
            </a:r>
            <a:r>
              <a:rPr lang="en-US" dirty="0">
                <a:latin typeface="+mn-lt"/>
              </a:rPr>
              <a:t> </a:t>
            </a:r>
            <a:r>
              <a:rPr lang="en-US" dirty="0" err="1">
                <a:latin typeface="+mn-lt"/>
              </a:rPr>
              <a:t>voltajes</a:t>
            </a:r>
            <a:r>
              <a:rPr lang="en-US" dirty="0">
                <a:latin typeface="+mn-lt"/>
              </a:rPr>
              <a:t> son </a:t>
            </a:r>
            <a:r>
              <a:rPr lang="en-US" dirty="0" err="1">
                <a:latin typeface="+mn-lt"/>
              </a:rPr>
              <a:t>distintos</a:t>
            </a:r>
            <a:r>
              <a:rPr lang="en-US" dirty="0">
                <a:latin typeface="+mn-lt"/>
              </a:rPr>
              <a:t> de cero;</a:t>
            </a:r>
          </a:p>
          <a:p>
            <a:pPr marL="712788" indent="-285750" algn="just" eaLnBrk="1" fontAlgn="auto" hangingPunct="1">
              <a:spcBef>
                <a:spcPts val="0"/>
              </a:spcBef>
              <a:spcAft>
                <a:spcPts val="0"/>
              </a:spcAft>
              <a:buFont typeface="Wingdings" panose="05000000000000000000" pitchFamily="2" charset="2"/>
              <a:buChar char="q"/>
              <a:defRPr/>
            </a:pPr>
            <a:r>
              <a:rPr lang="en-US" dirty="0" err="1">
                <a:latin typeface="+mn-lt"/>
              </a:rPr>
              <a:t>acoplamiento</a:t>
            </a:r>
            <a:r>
              <a:rPr lang="en-US" dirty="0">
                <a:latin typeface="+mn-lt"/>
              </a:rPr>
              <a:t> entre </a:t>
            </a:r>
            <a:r>
              <a:rPr lang="en-US" dirty="0" err="1">
                <a:latin typeface="+mn-lt"/>
              </a:rPr>
              <a:t>conductores</a:t>
            </a:r>
            <a:r>
              <a:rPr lang="en-US" dirty="0">
                <a:latin typeface="+mn-lt"/>
              </a:rPr>
              <a:t> </a:t>
            </a:r>
            <a:r>
              <a:rPr lang="en-US" dirty="0" err="1">
                <a:latin typeface="+mn-lt"/>
              </a:rPr>
              <a:t>externos</a:t>
            </a:r>
            <a:r>
              <a:rPr lang="en-US" dirty="0">
                <a:latin typeface="+mn-lt"/>
              </a:rPr>
              <a:t>;</a:t>
            </a:r>
          </a:p>
          <a:p>
            <a:pPr marL="712788" indent="-285750" algn="just" eaLnBrk="1" fontAlgn="auto" hangingPunct="1">
              <a:spcBef>
                <a:spcPts val="0"/>
              </a:spcBef>
              <a:spcAft>
                <a:spcPts val="0"/>
              </a:spcAft>
              <a:buFont typeface="Wingdings" panose="05000000000000000000" pitchFamily="2" charset="2"/>
              <a:buChar char="q"/>
              <a:defRPr/>
            </a:pPr>
            <a:r>
              <a:rPr lang="en-US" dirty="0">
                <a:latin typeface="+mn-lt"/>
              </a:rPr>
              <a:t>para un </a:t>
            </a:r>
            <a:r>
              <a:rPr lang="en-US" dirty="0" err="1">
                <a:latin typeface="+mn-lt"/>
              </a:rPr>
              <a:t>cortocircuito</a:t>
            </a:r>
            <a:r>
              <a:rPr lang="en-US" dirty="0">
                <a:latin typeface="+mn-lt"/>
              </a:rPr>
              <a:t> </a:t>
            </a:r>
            <a:r>
              <a:rPr lang="en-US" dirty="0" err="1">
                <a:latin typeface="+mn-lt"/>
              </a:rPr>
              <a:t>cercano</a:t>
            </a:r>
            <a:r>
              <a:rPr lang="en-US" dirty="0">
                <a:latin typeface="+mn-lt"/>
              </a:rPr>
              <a:t> al </a:t>
            </a:r>
            <a:r>
              <a:rPr lang="en-US" dirty="0" err="1">
                <a:latin typeface="+mn-lt"/>
              </a:rPr>
              <a:t>generador</a:t>
            </a:r>
            <a:r>
              <a:rPr lang="en-US" dirty="0">
                <a:latin typeface="+mn-lt"/>
              </a:rPr>
              <a:t> I”k2&gt;I”k3</a:t>
            </a:r>
          </a:p>
          <a:p>
            <a:pPr algn="just" eaLnBrk="1" fontAlgn="auto" hangingPunct="1">
              <a:spcBef>
                <a:spcPts val="0"/>
              </a:spcBef>
              <a:spcAft>
                <a:spcPts val="0"/>
              </a:spcAft>
              <a:defRPr/>
            </a:pPr>
            <a:r>
              <a:rPr lang="en-US" b="1" dirty="0">
                <a:latin typeface="+mn-lt"/>
              </a:rPr>
              <a:t>3) </a:t>
            </a:r>
            <a:r>
              <a:rPr lang="en-US" b="1" dirty="0" err="1">
                <a:latin typeface="+mn-lt"/>
              </a:rPr>
              <a:t>Cortocircuitos</a:t>
            </a:r>
            <a:r>
              <a:rPr lang="en-US" b="1" dirty="0">
                <a:latin typeface="+mn-lt"/>
              </a:rPr>
              <a:t> </a:t>
            </a:r>
            <a:r>
              <a:rPr lang="en-US" b="1" dirty="0" err="1">
                <a:latin typeface="+mn-lt"/>
              </a:rPr>
              <a:t>monofásicos</a:t>
            </a:r>
            <a:r>
              <a:rPr lang="en-US" b="1" dirty="0">
                <a:latin typeface="+mn-lt"/>
              </a:rPr>
              <a:t> entre </a:t>
            </a:r>
            <a:r>
              <a:rPr lang="en-US" b="1" dirty="0" err="1">
                <a:latin typeface="+mn-lt"/>
              </a:rPr>
              <a:t>fase</a:t>
            </a:r>
            <a:r>
              <a:rPr lang="en-US" b="1" dirty="0">
                <a:latin typeface="+mn-lt"/>
              </a:rPr>
              <a:t> y PE</a:t>
            </a:r>
          </a:p>
          <a:p>
            <a:pPr marL="719138" indent="-285750" algn="just" eaLnBrk="1" fontAlgn="auto" hangingPunct="1">
              <a:spcBef>
                <a:spcPts val="0"/>
              </a:spcBef>
              <a:spcAft>
                <a:spcPts val="0"/>
              </a:spcAft>
              <a:buFont typeface="Wingdings" panose="05000000000000000000" pitchFamily="2" charset="2"/>
              <a:buChar char="q"/>
              <a:defRPr/>
            </a:pPr>
            <a:r>
              <a:rPr lang="en-US" dirty="0" err="1">
                <a:latin typeface="+mn-lt"/>
              </a:rPr>
              <a:t>ocurrencia</a:t>
            </a:r>
            <a:r>
              <a:rPr lang="en-US" dirty="0">
                <a:latin typeface="+mn-lt"/>
              </a:rPr>
              <a:t> </a:t>
            </a:r>
            <a:r>
              <a:rPr lang="en-US" dirty="0" err="1">
                <a:latin typeface="+mn-lt"/>
              </a:rPr>
              <a:t>muy</a:t>
            </a:r>
            <a:r>
              <a:rPr lang="en-US" dirty="0">
                <a:latin typeface="+mn-lt"/>
              </a:rPr>
              <a:t> </a:t>
            </a:r>
            <a:r>
              <a:rPr lang="en-US" dirty="0" err="1">
                <a:latin typeface="+mn-lt"/>
              </a:rPr>
              <a:t>frecuente</a:t>
            </a:r>
            <a:r>
              <a:rPr lang="en-US" dirty="0">
                <a:latin typeface="+mn-lt"/>
              </a:rPr>
              <a:t> </a:t>
            </a:r>
            <a:r>
              <a:rPr lang="en-US" dirty="0" err="1">
                <a:latin typeface="+mn-lt"/>
              </a:rPr>
              <a:t>en</a:t>
            </a:r>
            <a:r>
              <a:rPr lang="en-US" dirty="0">
                <a:latin typeface="+mn-lt"/>
              </a:rPr>
              <a:t> </a:t>
            </a:r>
            <a:r>
              <a:rPr lang="en-US" dirty="0" err="1">
                <a:latin typeface="+mn-lt"/>
              </a:rPr>
              <a:t>redes</a:t>
            </a:r>
            <a:r>
              <a:rPr lang="en-US" dirty="0">
                <a:latin typeface="+mn-lt"/>
              </a:rPr>
              <a:t> de BT.</a:t>
            </a:r>
          </a:p>
          <a:p>
            <a:pPr algn="just" eaLnBrk="1" fontAlgn="auto" hangingPunct="1">
              <a:spcBef>
                <a:spcPts val="0"/>
              </a:spcBef>
              <a:spcAft>
                <a:spcPts val="0"/>
              </a:spcAft>
              <a:defRPr/>
            </a:pPr>
            <a:r>
              <a:rPr lang="en-US" b="1" dirty="0">
                <a:latin typeface="+mn-lt"/>
              </a:rPr>
              <a:t>4) </a:t>
            </a:r>
            <a:r>
              <a:rPr lang="en-US" b="1" dirty="0" err="1">
                <a:latin typeface="+mn-lt"/>
              </a:rPr>
              <a:t>Cortocircuitos</a:t>
            </a:r>
            <a:r>
              <a:rPr lang="en-US" b="1" dirty="0">
                <a:latin typeface="+mn-lt"/>
              </a:rPr>
              <a:t> </a:t>
            </a:r>
            <a:r>
              <a:rPr lang="en-US" b="1" dirty="0" err="1">
                <a:latin typeface="+mn-lt"/>
              </a:rPr>
              <a:t>monofásicos</a:t>
            </a:r>
            <a:r>
              <a:rPr lang="en-US" b="1" dirty="0">
                <a:latin typeface="+mn-lt"/>
              </a:rPr>
              <a:t> entre </a:t>
            </a:r>
            <a:r>
              <a:rPr lang="en-US" b="1" dirty="0" err="1">
                <a:latin typeface="+mn-lt"/>
              </a:rPr>
              <a:t>fase</a:t>
            </a:r>
            <a:r>
              <a:rPr lang="en-US" b="1" dirty="0">
                <a:latin typeface="+mn-lt"/>
              </a:rPr>
              <a:t> y N:</a:t>
            </a:r>
          </a:p>
          <a:p>
            <a:pPr marL="719138" indent="-285750" algn="just" eaLnBrk="1" fontAlgn="auto" hangingPunct="1">
              <a:spcBef>
                <a:spcPts val="0"/>
              </a:spcBef>
              <a:spcAft>
                <a:spcPts val="0"/>
              </a:spcAft>
              <a:buFont typeface="Wingdings" panose="05000000000000000000" pitchFamily="2" charset="2"/>
              <a:buChar char="q"/>
              <a:defRPr/>
            </a:pPr>
            <a:r>
              <a:rPr lang="en-US" dirty="0" err="1">
                <a:latin typeface="+mn-lt"/>
              </a:rPr>
              <a:t>ocurrencia</a:t>
            </a:r>
            <a:r>
              <a:rPr lang="en-US" dirty="0">
                <a:latin typeface="+mn-lt"/>
              </a:rPr>
              <a:t> </a:t>
            </a:r>
            <a:r>
              <a:rPr lang="en-US" dirty="0" err="1">
                <a:latin typeface="+mn-lt"/>
              </a:rPr>
              <a:t>muy</a:t>
            </a:r>
            <a:r>
              <a:rPr lang="en-US" dirty="0">
                <a:latin typeface="+mn-lt"/>
              </a:rPr>
              <a:t> </a:t>
            </a:r>
            <a:r>
              <a:rPr lang="en-US" dirty="0" err="1">
                <a:latin typeface="+mn-lt"/>
              </a:rPr>
              <a:t>frecuente</a:t>
            </a:r>
            <a:r>
              <a:rPr lang="en-US" dirty="0">
                <a:latin typeface="+mn-lt"/>
              </a:rPr>
              <a:t> </a:t>
            </a:r>
            <a:r>
              <a:rPr lang="en-US" dirty="0" err="1">
                <a:latin typeface="+mn-lt"/>
              </a:rPr>
              <a:t>en</a:t>
            </a:r>
            <a:r>
              <a:rPr lang="en-US" dirty="0">
                <a:latin typeface="+mn-lt"/>
              </a:rPr>
              <a:t> </a:t>
            </a:r>
            <a:r>
              <a:rPr lang="en-US" dirty="0" err="1">
                <a:latin typeface="+mn-lt"/>
              </a:rPr>
              <a:t>redes</a:t>
            </a:r>
            <a:r>
              <a:rPr lang="en-US" dirty="0">
                <a:latin typeface="+mn-lt"/>
              </a:rPr>
              <a:t> de BT.</a:t>
            </a:r>
          </a:p>
          <a:p>
            <a:pPr algn="just" eaLnBrk="1" fontAlgn="auto" hangingPunct="1">
              <a:spcBef>
                <a:spcPts val="0"/>
              </a:spcBef>
              <a:spcAft>
                <a:spcPts val="0"/>
              </a:spcAft>
              <a:defRPr/>
            </a:pPr>
            <a:r>
              <a:rPr lang="en-US" b="1" dirty="0">
                <a:latin typeface="+mn-lt"/>
              </a:rPr>
              <a:t>5) </a:t>
            </a:r>
            <a:r>
              <a:rPr lang="en-US" b="1" dirty="0" err="1">
                <a:latin typeface="+mn-lt"/>
              </a:rPr>
              <a:t>Cortocircuitos</a:t>
            </a:r>
            <a:r>
              <a:rPr lang="en-US" b="1" dirty="0">
                <a:latin typeface="+mn-lt"/>
              </a:rPr>
              <a:t> </a:t>
            </a:r>
            <a:r>
              <a:rPr lang="en-US" b="1" dirty="0" err="1">
                <a:latin typeface="+mn-lt"/>
              </a:rPr>
              <a:t>bifásicos</a:t>
            </a:r>
            <a:r>
              <a:rPr lang="en-US" b="1" dirty="0">
                <a:latin typeface="+mn-lt"/>
              </a:rPr>
              <a:t> a </a:t>
            </a:r>
            <a:r>
              <a:rPr lang="en-US" b="1" dirty="0" err="1">
                <a:latin typeface="+mn-lt"/>
              </a:rPr>
              <a:t>tierra</a:t>
            </a:r>
            <a:r>
              <a:rPr lang="en-US" b="1" dirty="0">
                <a:latin typeface="+mn-lt"/>
              </a:rPr>
              <a:t>:</a:t>
            </a:r>
          </a:p>
          <a:p>
            <a:pPr algn="just" eaLnBrk="1" fontAlgn="auto" hangingPunct="1">
              <a:spcBef>
                <a:spcPts val="0"/>
              </a:spcBef>
              <a:spcAft>
                <a:spcPts val="0"/>
              </a:spcAft>
              <a:defRPr/>
            </a:pPr>
            <a:r>
              <a:rPr lang="en-US" dirty="0">
                <a:latin typeface="+mn-lt"/>
              </a:rPr>
              <a:t>• </a:t>
            </a:r>
            <a:r>
              <a:rPr lang="en-US" dirty="0" err="1">
                <a:latin typeface="+mn-lt"/>
              </a:rPr>
              <a:t>en</a:t>
            </a:r>
            <a:r>
              <a:rPr lang="en-US" dirty="0">
                <a:latin typeface="+mn-lt"/>
              </a:rPr>
              <a:t> </a:t>
            </a:r>
            <a:r>
              <a:rPr lang="en-US" dirty="0" err="1">
                <a:latin typeface="+mn-lt"/>
              </a:rPr>
              <a:t>redes</a:t>
            </a:r>
            <a:r>
              <a:rPr lang="en-US" dirty="0">
                <a:latin typeface="+mn-lt"/>
              </a:rPr>
              <a:t> con </a:t>
            </a:r>
            <a:r>
              <a:rPr lang="en-US" dirty="0" err="1">
                <a:latin typeface="+mn-lt"/>
              </a:rPr>
              <a:t>punto</a:t>
            </a:r>
            <a:r>
              <a:rPr lang="en-US" dirty="0">
                <a:latin typeface="+mn-lt"/>
              </a:rPr>
              <a:t> </a:t>
            </a:r>
            <a:r>
              <a:rPr lang="en-US" dirty="0" err="1">
                <a:latin typeface="+mn-lt"/>
              </a:rPr>
              <a:t>neutro</a:t>
            </a:r>
            <a:r>
              <a:rPr lang="en-US" dirty="0">
                <a:latin typeface="+mn-lt"/>
              </a:rPr>
              <a:t> </a:t>
            </a:r>
            <a:r>
              <a:rPr lang="en-US" dirty="0" err="1">
                <a:latin typeface="+mn-lt"/>
              </a:rPr>
              <a:t>aislado</a:t>
            </a:r>
            <a:r>
              <a:rPr lang="en-US" dirty="0">
                <a:latin typeface="+mn-lt"/>
              </a:rPr>
              <a:t> o </a:t>
            </a:r>
            <a:r>
              <a:rPr lang="en-US" dirty="0" err="1">
                <a:latin typeface="+mn-lt"/>
              </a:rPr>
              <a:t>sistema</a:t>
            </a:r>
            <a:r>
              <a:rPr lang="en-US" dirty="0">
                <a:latin typeface="+mn-lt"/>
              </a:rPr>
              <a:t> </a:t>
            </a:r>
            <a:r>
              <a:rPr lang="en-US" dirty="0" err="1">
                <a:latin typeface="+mn-lt"/>
              </a:rPr>
              <a:t>puesto</a:t>
            </a:r>
            <a:r>
              <a:rPr lang="en-US" dirty="0">
                <a:latin typeface="+mn-lt"/>
              </a:rPr>
              <a:t> a </a:t>
            </a:r>
            <a:r>
              <a:rPr lang="en-US" dirty="0" err="1">
                <a:latin typeface="+mn-lt"/>
              </a:rPr>
              <a:t>tierra</a:t>
            </a:r>
            <a:r>
              <a:rPr lang="en-US" dirty="0">
                <a:latin typeface="+mn-lt"/>
              </a:rPr>
              <a:t> con </a:t>
            </a:r>
            <a:r>
              <a:rPr lang="en-US" dirty="0" err="1">
                <a:latin typeface="+mn-lt"/>
              </a:rPr>
              <a:t>bobina</a:t>
            </a:r>
            <a:r>
              <a:rPr lang="en-US" dirty="0">
                <a:latin typeface="+mn-lt"/>
              </a:rPr>
              <a:t> de </a:t>
            </a:r>
            <a:r>
              <a:rPr lang="en-US" dirty="0" err="1">
                <a:latin typeface="+mn-lt"/>
              </a:rPr>
              <a:t>supresión</a:t>
            </a:r>
            <a:r>
              <a:rPr lang="en-US" dirty="0">
                <a:latin typeface="+mn-lt"/>
              </a:rPr>
              <a:t> </a:t>
            </a:r>
            <a:r>
              <a:rPr lang="en-US" dirty="0" err="1">
                <a:latin typeface="+mn-lt"/>
              </a:rPr>
              <a:t>I"kEE</a:t>
            </a:r>
            <a:r>
              <a:rPr lang="en-US" dirty="0">
                <a:latin typeface="+mn-lt"/>
              </a:rPr>
              <a:t> &lt;  I“2E</a:t>
            </a:r>
          </a:p>
          <a:p>
            <a:pPr algn="just" eaLnBrk="1" fontAlgn="auto" hangingPunct="1">
              <a:spcBef>
                <a:spcPts val="0"/>
              </a:spcBef>
              <a:spcAft>
                <a:spcPts val="0"/>
              </a:spcAft>
              <a:defRPr/>
            </a:pPr>
            <a:endParaRPr lang="es-ES" b="1" dirty="0">
              <a:latin typeface="+mn-lt"/>
            </a:endParaRPr>
          </a:p>
          <a:p>
            <a:pPr algn="just" eaLnBrk="1" fontAlgn="auto" hangingPunct="1">
              <a:spcBef>
                <a:spcPts val="0"/>
              </a:spcBef>
              <a:spcAft>
                <a:spcPts val="0"/>
              </a:spcAft>
              <a:defRPr/>
            </a:pPr>
            <a:endParaRPr lang="en-US" b="1" dirty="0">
              <a:latin typeface="+mn-lt"/>
            </a:endParaRPr>
          </a:p>
        </p:txBody>
      </p:sp>
      <p:pic>
        <p:nvPicPr>
          <p:cNvPr id="10243" name="Imagen 2">
            <a:extLst>
              <a:ext uri="{FF2B5EF4-FFF2-40B4-BE49-F238E27FC236}">
                <a16:creationId xmlns:a16="http://schemas.microsoft.com/office/drawing/2014/main" id="{5F89F285-67A1-450D-8834-972A030AAD5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2625" y="647700"/>
            <a:ext cx="7429500"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ángulo 1">
            <a:extLst>
              <a:ext uri="{FF2B5EF4-FFF2-40B4-BE49-F238E27FC236}">
                <a16:creationId xmlns:a16="http://schemas.microsoft.com/office/drawing/2014/main" id="{7EDBD764-BE11-4A39-92CB-7E4FBA6B5BC1}"/>
              </a:ext>
            </a:extLst>
          </p:cNvPr>
          <p:cNvSpPr>
            <a:spLocks noChangeArrowheads="1"/>
          </p:cNvSpPr>
          <p:nvPr/>
        </p:nvSpPr>
        <p:spPr bwMode="auto">
          <a:xfrm>
            <a:off x="185738" y="246063"/>
            <a:ext cx="11757025" cy="618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n-US" altLang="en-US" sz="1800"/>
          </a:p>
          <a:p>
            <a:pPr algn="ctr" eaLnBrk="1" hangingPunct="1">
              <a:lnSpc>
                <a:spcPct val="100000"/>
              </a:lnSpc>
              <a:spcBef>
                <a:spcPct val="0"/>
              </a:spcBef>
              <a:buFontTx/>
              <a:buNone/>
            </a:pPr>
            <a:r>
              <a:rPr lang="en-US" altLang="en-US" sz="1800" b="1"/>
              <a:t>Figura 1.4 Tipos de corrientes de cortocircuito en redes trifásicas [1].</a:t>
            </a:r>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r>
              <a:rPr lang="en-US" altLang="en-US" sz="1800"/>
              <a:t>Con un sistema conectado a tierra de bobina de supresión, ocurre una corriente de falla a tierra residual Irest. IC e IRest son casos especiales de I"k.</a:t>
            </a:r>
          </a:p>
        </p:txBody>
      </p:sp>
      <p:pic>
        <p:nvPicPr>
          <p:cNvPr id="11267" name="Imagen 2">
            <a:extLst>
              <a:ext uri="{FF2B5EF4-FFF2-40B4-BE49-F238E27FC236}">
                <a16:creationId xmlns:a16="http://schemas.microsoft.com/office/drawing/2014/main" id="{030FF01E-A3CF-404E-82CF-DADDB27B66E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68575" y="246063"/>
            <a:ext cx="6991350" cy="489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ángulo 1">
            <a:extLst>
              <a:ext uri="{FF2B5EF4-FFF2-40B4-BE49-F238E27FC236}">
                <a16:creationId xmlns:a16="http://schemas.microsoft.com/office/drawing/2014/main" id="{53AA3798-586E-48E6-88B3-14C8B2B8138D}"/>
              </a:ext>
            </a:extLst>
          </p:cNvPr>
          <p:cNvSpPr>
            <a:spLocks noChangeArrowheads="1"/>
          </p:cNvSpPr>
          <p:nvPr/>
        </p:nvSpPr>
        <p:spPr bwMode="auto">
          <a:xfrm>
            <a:off x="185738" y="246063"/>
            <a:ext cx="11757025" cy="646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ct val="0"/>
              </a:spcBef>
              <a:buFontTx/>
              <a:buNone/>
            </a:pPr>
            <a:r>
              <a:rPr lang="en-US" altLang="en-US" sz="1800" b="1"/>
              <a:t>1.4 Métodos de cálculo de cortocircuito</a:t>
            </a:r>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r>
              <a:rPr lang="en-US" altLang="en-US" sz="1800"/>
              <a:t>La medida o el cálculo de la corriente de cortocircuito en redes de BT en circuitos es muy simple. En centrales malladas y extensivas, el cálculo es más difícil debido a varias corrientes parciales de cortocircuito en conductores y retorno por tierra.</a:t>
            </a:r>
          </a:p>
          <a:p>
            <a:pPr algn="just" eaLnBrk="1" hangingPunct="1">
              <a:lnSpc>
                <a:spcPct val="100000"/>
              </a:lnSpc>
              <a:spcBef>
                <a:spcPct val="0"/>
              </a:spcBef>
              <a:buFontTx/>
              <a:buNone/>
            </a:pPr>
            <a:r>
              <a:rPr lang="en-US" altLang="en-US" sz="1800"/>
              <a:t>Las corrientes de cortocircuito en sistemas trifásicos se pueden determinar mediante tres diferentes procedimientos de cálculo:</a:t>
            </a:r>
          </a:p>
          <a:p>
            <a:pPr algn="just" eaLnBrk="1" hangingPunct="1">
              <a:lnSpc>
                <a:spcPct val="100000"/>
              </a:lnSpc>
              <a:spcBef>
                <a:spcPct val="0"/>
              </a:spcBef>
              <a:buFontTx/>
              <a:buNone/>
            </a:pPr>
            <a:r>
              <a:rPr lang="en-US" altLang="en-US" sz="1800"/>
              <a:t>1) método de superposición para un caso de flujo de carga definido;</a:t>
            </a:r>
          </a:p>
          <a:p>
            <a:pPr algn="just" eaLnBrk="1" hangingPunct="1">
              <a:lnSpc>
                <a:spcPct val="100000"/>
              </a:lnSpc>
              <a:spcBef>
                <a:spcPct val="0"/>
              </a:spcBef>
              <a:buFontTx/>
              <a:buNone/>
            </a:pPr>
            <a:r>
              <a:rPr lang="en-US" altLang="en-US" sz="1800"/>
              <a:t>2) calcular con la fuente de voltaje equivalente c⋅U/√ 3 en el lugar de la de falla; y</a:t>
            </a:r>
          </a:p>
          <a:p>
            <a:pPr algn="just" eaLnBrk="1" hangingPunct="1">
              <a:lnSpc>
                <a:spcPct val="100000"/>
              </a:lnSpc>
              <a:spcBef>
                <a:spcPct val="0"/>
              </a:spcBef>
              <a:buFontTx/>
              <a:buNone/>
            </a:pPr>
            <a:r>
              <a:rPr lang="en-US" altLang="en-US" sz="1800"/>
              <a:t>3) cálculo transitorio.</a:t>
            </a:r>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r>
              <a:rPr lang="en-US" altLang="en-US" sz="1800" b="1"/>
              <a:t>1.4.1 Método de superposición</a:t>
            </a:r>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r>
              <a:rPr lang="en-US" altLang="en-US" sz="1800"/>
              <a:t>El método de superposición es un método exacto para el cálculo de las Corrientes de cortocircuito El método consta de tres pasos. Las relaciones de tensión y la condición de carga de la red debe conocerse antes de que ocurra el cortocircuito En el primer paso, se calculan las corrientes, voltajes y voltajes internos para el funcionamiento en régimen permanente antes del inicio del cortocircuito (Figura 1.5b). El cálculo considera las impedancias, alimentadores de alimentación, y las cargas de nodo de los elementos activos. En el segundo paso, el voltaje en la ubicación de la falla antes de que ocurra el cortocircuito y la distribución de corriente en la ubicación de la falla se determinan con un signo negativo (Figura 1.5b).</a:t>
            </a:r>
          </a:p>
          <a:p>
            <a:pPr algn="just" eaLnBrk="1" hangingPunct="1">
              <a:lnSpc>
                <a:spcPct val="100000"/>
              </a:lnSpc>
              <a:spcBef>
                <a:spcPct val="0"/>
              </a:spcBef>
              <a:buFontTx/>
              <a:buNone/>
            </a:pPr>
            <a:r>
              <a:rPr lang="en-US" altLang="en-US" sz="1800"/>
              <a:t>Esta es la única fuente de voltaje en la red. Los voltajes internos son cortocircuitados. En el tercer paso, ambas condiciones se superponen. Entonces se </a:t>
            </a:r>
          </a:p>
          <a:p>
            <a:pPr algn="just" eaLnBrk="1" hangingPunct="1">
              <a:lnSpc>
                <a:spcPct val="100000"/>
              </a:lnSpc>
              <a:spcBef>
                <a:spcPct val="0"/>
              </a:spcBef>
              <a:buFontTx/>
              <a:buNone/>
            </a:pPr>
            <a:r>
              <a:rPr lang="en-US" altLang="en-US" sz="1800"/>
              <a:t>Obtiene un voltaje cero en la ubicación de la falla. La superposición de las corrientes también conduce al valor cero. La desventaja de este método es que el estado estacionario, debe especificarse la condición. Los datos de la red, las potencias (activas y reactivas), los voltajes de nodo y los ajustes de paso de los transformadores) son a menudo difícil de determinar.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ángulo 1">
            <a:extLst>
              <a:ext uri="{FF2B5EF4-FFF2-40B4-BE49-F238E27FC236}">
                <a16:creationId xmlns:a16="http://schemas.microsoft.com/office/drawing/2014/main" id="{4147B280-6F55-43D1-A846-3E38AC47C7E6}"/>
              </a:ext>
            </a:extLst>
          </p:cNvPr>
          <p:cNvSpPr>
            <a:spLocks noChangeArrowheads="1"/>
          </p:cNvSpPr>
          <p:nvPr/>
        </p:nvSpPr>
        <p:spPr bwMode="auto">
          <a:xfrm>
            <a:off x="185738" y="246063"/>
            <a:ext cx="4873625" cy="674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ct val="0"/>
              </a:spcBef>
              <a:buFontTx/>
              <a:buNone/>
            </a:pPr>
            <a:r>
              <a:rPr lang="en-US" altLang="en-US" sz="1800"/>
              <a:t>También surge la pregunta: ¿Qué estado de operación conduce a la mayor corriente de cortocircuito?</a:t>
            </a:r>
          </a:p>
          <a:p>
            <a:pPr algn="just" eaLnBrk="1" hangingPunct="1">
              <a:lnSpc>
                <a:spcPct val="100000"/>
              </a:lnSpc>
              <a:spcBef>
                <a:spcPct val="0"/>
              </a:spcBef>
              <a:buFontTx/>
              <a:buNone/>
            </a:pPr>
            <a:r>
              <a:rPr lang="en-US" altLang="en-US" sz="1800"/>
              <a:t>El método de superposición supone que se conoce el flujo de potencia de la red, antes del inicio de la falla y el ajuste del TAP transformadores y los puntos de consigna de tensión de los generadores.</a:t>
            </a:r>
          </a:p>
          <a:p>
            <a:pPr algn="just" eaLnBrk="1" hangingPunct="1">
              <a:lnSpc>
                <a:spcPct val="100000"/>
              </a:lnSpc>
              <a:spcBef>
                <a:spcPct val="0"/>
              </a:spcBef>
              <a:buFontTx/>
              <a:buNone/>
            </a:pPr>
            <a:r>
              <a:rPr lang="en-US" altLang="en-US" sz="1800"/>
              <a:t>Por el método de superposición, el estado de potencia se superpone con un estado de funcionamiento  de enmienda ntes de que ocurra el cortocircuito. Para esta condición, la consideración de secuencia positiva es suficiente.</a:t>
            </a:r>
          </a:p>
          <a:p>
            <a:pPr algn="just" eaLnBrk="1" hangingPunct="1">
              <a:lnSpc>
                <a:spcPct val="100000"/>
              </a:lnSpc>
              <a:spcBef>
                <a:spcPct val="0"/>
              </a:spcBef>
              <a:buFontTx/>
              <a:buNone/>
            </a:pPr>
            <a:r>
              <a:rPr lang="en-US" altLang="en-US" sz="1800"/>
              <a:t>La red consta de i = 1,…,n nodos de carga y j = 1,…,m generadores, y aplicaciones de suministro de energía. Con un programa adecuado, el ﬂujo de carga se puede calcular para una condición de red. Después de los cambios en la red a través del cortocircuito, hay otros valores en cada nodo. Para un cortocircuito trifásico, el voltaje en el punto de falla es igual a cero. Esta condición también se cumple cuando el se da el mismo voltaje en la ubicación de la falla pero con un signo de voltaje opuesto. </a:t>
            </a:r>
          </a:p>
        </p:txBody>
      </p:sp>
      <p:pic>
        <p:nvPicPr>
          <p:cNvPr id="13315" name="Imagen 1">
            <a:extLst>
              <a:ext uri="{FF2B5EF4-FFF2-40B4-BE49-F238E27FC236}">
                <a16:creationId xmlns:a16="http://schemas.microsoft.com/office/drawing/2014/main" id="{BEF28337-33A4-48DC-A1F7-0E8B308E5C6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059363" y="1236663"/>
            <a:ext cx="6910387" cy="437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6" name="Rectángulo 2">
            <a:extLst>
              <a:ext uri="{FF2B5EF4-FFF2-40B4-BE49-F238E27FC236}">
                <a16:creationId xmlns:a16="http://schemas.microsoft.com/office/drawing/2014/main" id="{1D99FD90-AEDD-43DC-A655-EC7E15EB5BF3}"/>
              </a:ext>
            </a:extLst>
          </p:cNvPr>
          <p:cNvSpPr>
            <a:spLocks noChangeArrowheads="1"/>
          </p:cNvSpPr>
          <p:nvPr/>
        </p:nvSpPr>
        <p:spPr bwMode="auto">
          <a:xfrm>
            <a:off x="5467350" y="5418138"/>
            <a:ext cx="6096000"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1800" b="1"/>
              <a:t>Figura 1.5 Métodos para el cálculo de cortocircuito. (a) Diagrama unifilar; (b) fuente de voltaje en la ubicación de la falla; (c) superposición; y (d) equivalente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ángulo 1">
            <a:extLst>
              <a:ext uri="{FF2B5EF4-FFF2-40B4-BE49-F238E27FC236}">
                <a16:creationId xmlns:a16="http://schemas.microsoft.com/office/drawing/2014/main" id="{CA0ACC94-C6C9-4C45-8D7B-18F9CCA9142A}"/>
              </a:ext>
            </a:extLst>
          </p:cNvPr>
          <p:cNvSpPr>
            <a:spLocks noChangeArrowheads="1"/>
          </p:cNvSpPr>
          <p:nvPr/>
        </p:nvSpPr>
        <p:spPr bwMode="auto">
          <a:xfrm>
            <a:off x="185738" y="246063"/>
            <a:ext cx="11757025" cy="618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ct val="0"/>
              </a:spcBef>
              <a:buFontTx/>
              <a:buNone/>
            </a:pPr>
            <a:r>
              <a:rPr lang="en-US" altLang="en-US" sz="1800"/>
              <a:t>Todos los alimentadores de red, máquinas síncronas y asíncronas son reemplazadas por sus impedancias internas (Figura 1.5d).</a:t>
            </a:r>
          </a:p>
          <a:p>
            <a:pPr algn="just" eaLnBrk="1" hangingPunct="1">
              <a:lnSpc>
                <a:spcPct val="100000"/>
              </a:lnSpc>
              <a:spcBef>
                <a:spcPct val="0"/>
              </a:spcBef>
              <a:buFontTx/>
              <a:buNone/>
            </a:pPr>
            <a:r>
              <a:rPr lang="en-US" altLang="en-US" sz="1800"/>
              <a:t>El cálculo de una corriente de cortocircuito es un problema lineal que se puede resolver fácilmente con ecuaciones lineales. Existe una relación lineal entre la tensión de nodo y corrientes de nodo.</a:t>
            </a:r>
          </a:p>
          <a:p>
            <a:pPr algn="just" eaLnBrk="1" hangingPunct="1">
              <a:lnSpc>
                <a:spcPct val="100000"/>
              </a:lnSpc>
              <a:spcBef>
                <a:spcPct val="0"/>
              </a:spcBef>
              <a:buFontTx/>
              <a:buNone/>
            </a:pPr>
            <a:r>
              <a:rPr lang="en-US" altLang="en-US" sz="1800"/>
              <a:t>Con la ayuda de los sistemas de matrices de admitancia nodal, se pueden resolver las ecuaciones lineales; todas las impedancias se convierten al lado LV de los transformadores. </a:t>
            </a:r>
          </a:p>
          <a:p>
            <a:pPr algn="just" eaLnBrk="1" hangingPunct="1">
              <a:lnSpc>
                <a:spcPct val="100000"/>
              </a:lnSpc>
              <a:spcBef>
                <a:spcPct val="0"/>
              </a:spcBef>
              <a:buFontTx/>
              <a:buNone/>
            </a:pPr>
            <a:r>
              <a:rPr lang="en-US" altLang="en-US" sz="1800"/>
              <a:t>En contraste con el cálculo del flujo de carga, no se requiere una iteración. Las ecuaciones son obtenidas en la ubicación del cortocircuito i en notación matricial.</a:t>
            </a:r>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r>
              <a:rPr lang="en-US" altLang="en-US" sz="1800"/>
              <a:t>Después de la inversión, se obtiene lo siguiente:</a:t>
            </a:r>
          </a:p>
          <a:p>
            <a:pPr algn="just" eaLnBrk="1" hangingPunct="1">
              <a:lnSpc>
                <a:spcPct val="100000"/>
              </a:lnSpc>
              <a:spcBef>
                <a:spcPct val="0"/>
              </a:spcBef>
              <a:buFontTx/>
              <a:buNone/>
            </a:pPr>
            <a:endParaRPr lang="en-US" altLang="en-US" sz="1800"/>
          </a:p>
        </p:txBody>
      </p:sp>
      <p:pic>
        <p:nvPicPr>
          <p:cNvPr id="14339" name="Imagen 2">
            <a:extLst>
              <a:ext uri="{FF2B5EF4-FFF2-40B4-BE49-F238E27FC236}">
                <a16:creationId xmlns:a16="http://schemas.microsoft.com/office/drawing/2014/main" id="{E6B43A66-C280-407C-85FC-3402C048C9F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73100" y="2536825"/>
            <a:ext cx="7829550" cy="311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ángulo 1">
            <a:extLst>
              <a:ext uri="{FF2B5EF4-FFF2-40B4-BE49-F238E27FC236}">
                <a16:creationId xmlns:a16="http://schemas.microsoft.com/office/drawing/2014/main" id="{EAC8A10A-1CEE-4170-B142-D7BD9303B47D}"/>
              </a:ext>
            </a:extLst>
          </p:cNvPr>
          <p:cNvSpPr>
            <a:spLocks noChangeArrowheads="1"/>
          </p:cNvSpPr>
          <p:nvPr/>
        </p:nvSpPr>
        <p:spPr bwMode="auto">
          <a:xfrm>
            <a:off x="233363" y="280988"/>
            <a:ext cx="11626850" cy="618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r>
              <a:rPr lang="en-US" altLang="en-US" sz="1800"/>
              <a:t>De la i-ésima fila de la ecuación resulta</a:t>
            </a:r>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r>
              <a:rPr lang="en-US" altLang="en-US" sz="1800"/>
              <a:t>El cortocircuito inicial c.a. se puede calcular redirigiendo la ecuación anterior:</a:t>
            </a:r>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r>
              <a:rPr lang="en-US" altLang="en-US" sz="1800"/>
              <a:t>Para los voltajes de nodo, siga:</a:t>
            </a:r>
          </a:p>
          <a:p>
            <a:pPr algn="just" eaLnBrk="1" hangingPunct="1">
              <a:lnSpc>
                <a:spcPct val="100000"/>
              </a:lnSpc>
              <a:spcBef>
                <a:spcPct val="0"/>
              </a:spcBef>
              <a:buFontTx/>
              <a:buNone/>
            </a:pPr>
            <a:endParaRPr lang="es-ES" altLang="en-US" sz="1800"/>
          </a:p>
        </p:txBody>
      </p:sp>
      <p:pic>
        <p:nvPicPr>
          <p:cNvPr id="15363" name="Imagen 1">
            <a:extLst>
              <a:ext uri="{FF2B5EF4-FFF2-40B4-BE49-F238E27FC236}">
                <a16:creationId xmlns:a16="http://schemas.microsoft.com/office/drawing/2014/main" id="{4FDF94CF-009A-47E5-8592-BA1C7A3BE28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3575" y="280988"/>
            <a:ext cx="7753350" cy="315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4" name="Imagen 2">
            <a:extLst>
              <a:ext uri="{FF2B5EF4-FFF2-40B4-BE49-F238E27FC236}">
                <a16:creationId xmlns:a16="http://schemas.microsoft.com/office/drawing/2014/main" id="{BE9AB04B-240B-4D17-8260-F928B7F56DE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5950" y="3937000"/>
            <a:ext cx="784860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5" name="Imagen 3">
            <a:extLst>
              <a:ext uri="{FF2B5EF4-FFF2-40B4-BE49-F238E27FC236}">
                <a16:creationId xmlns:a16="http://schemas.microsoft.com/office/drawing/2014/main" id="{BD96BEED-2428-4DAB-B831-16F361BA8839}"/>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15950" y="5045075"/>
            <a:ext cx="7762875" cy="78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6" name="Imagen 4">
            <a:extLst>
              <a:ext uri="{FF2B5EF4-FFF2-40B4-BE49-F238E27FC236}">
                <a16:creationId xmlns:a16="http://schemas.microsoft.com/office/drawing/2014/main" id="{B2EDD42A-EB1E-4683-ACB5-9E46D183EDCD}"/>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20725" y="6196013"/>
            <a:ext cx="7743825"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ángulo 1">
            <a:extLst>
              <a:ext uri="{FF2B5EF4-FFF2-40B4-BE49-F238E27FC236}">
                <a16:creationId xmlns:a16="http://schemas.microsoft.com/office/drawing/2014/main" id="{AC4D2A8D-EF27-4AA2-A102-476CBCB88761}"/>
              </a:ext>
            </a:extLst>
          </p:cNvPr>
          <p:cNvSpPr>
            <a:spLocks noChangeArrowheads="1"/>
          </p:cNvSpPr>
          <p:nvPr/>
        </p:nvSpPr>
        <p:spPr bwMode="auto">
          <a:xfrm>
            <a:off x="233363" y="280988"/>
            <a:ext cx="11626850" cy="618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ct val="0"/>
              </a:spcBef>
              <a:buFontTx/>
              <a:buNone/>
            </a:pPr>
            <a:r>
              <a:rPr lang="en-US" altLang="en-US" sz="1800"/>
              <a:t>Dado que el voltaje de operación U(1)f = Un/√3 no se conoce en la ubicación de la falla, para la fuente de voltaje equivalente se puede introducir una en el punto de falla.</a:t>
            </a:r>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r>
              <a:rPr lang="en-US" altLang="en-US" sz="1800"/>
              <a:t>En el punto de cortocircuito, el único voltaje activo es la fuente de tensión del Sistema equivalente de Thevenin</a:t>
            </a:r>
          </a:p>
          <a:p>
            <a:pPr algn="just" eaLnBrk="1" hangingPunct="1">
              <a:lnSpc>
                <a:spcPct val="100000"/>
              </a:lnSpc>
              <a:spcBef>
                <a:spcPct val="0"/>
              </a:spcBef>
              <a:buFontTx/>
              <a:buNone/>
            </a:pPr>
            <a:r>
              <a:rPr lang="en-US" altLang="en-US" sz="1800"/>
              <a:t>.</a:t>
            </a:r>
          </a:p>
          <a:p>
            <a:pPr algn="just" eaLnBrk="1" hangingPunct="1">
              <a:lnSpc>
                <a:spcPct val="100000"/>
              </a:lnSpc>
              <a:spcBef>
                <a:spcPct val="0"/>
              </a:spcBef>
              <a:buFontTx/>
              <a:buNone/>
            </a:pPr>
            <a:r>
              <a:rPr lang="en-US" altLang="en-US" sz="1800" b="1"/>
              <a:t>1.4.2 Fuente de voltaje equivalente</a:t>
            </a:r>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r>
              <a:rPr lang="en-US" altLang="en-US" sz="1800"/>
              <a:t>La Figura 1.6 muestra un ejemplo de la fuente de voltaje equivalente en el ubicación del cortocircuito F como la única tensión activa del Sistema, alimentado por un transformador con o sin cambiador de tomas bajo carga. Todos los demás voltajes activos en el Sistema están en cortocircuito. Así, el alimentador de red está representado por su impedancia interna, ZQt, transferida al lado de LV del transformador, y el transformador por su impedancia referida al lado BT. Las admitancias en derivación de la línea, el transformador, y las cargas no rotativass no son consideradas. Las impedancias del alimentador de red y el transformador se convierten al lado de BT.</a:t>
            </a:r>
          </a:p>
          <a:p>
            <a:pPr algn="just" eaLnBrk="1" hangingPunct="1">
              <a:lnSpc>
                <a:spcPct val="100000"/>
              </a:lnSpc>
              <a:spcBef>
                <a:spcPct val="0"/>
              </a:spcBef>
              <a:buFontTx/>
              <a:buNone/>
            </a:pPr>
            <a:r>
              <a:rPr lang="en-US" altLang="en-US" sz="1800"/>
              <a:t>El transformador se corrige con KT, que se explicará más adelante.</a:t>
            </a:r>
          </a:p>
          <a:p>
            <a:pPr algn="just" eaLnBrk="1" hangingPunct="1">
              <a:lnSpc>
                <a:spcPct val="100000"/>
              </a:lnSpc>
              <a:spcBef>
                <a:spcPct val="0"/>
              </a:spcBef>
              <a:buFontTx/>
              <a:buNone/>
            </a:pPr>
            <a:r>
              <a:rPr lang="en-US" altLang="en-US" sz="1800"/>
              <a:t>El factor de voltaje c (Tabla 1.1) se describirá brevemente como sigue:</a:t>
            </a:r>
          </a:p>
          <a:p>
            <a:pPr algn="just" eaLnBrk="1" hangingPunct="1">
              <a:lnSpc>
                <a:spcPct val="100000"/>
              </a:lnSpc>
              <a:spcBef>
                <a:spcPct val="0"/>
              </a:spcBef>
              <a:buFontTx/>
              <a:buNone/>
            </a:pPr>
            <a:r>
              <a:rPr lang="en-US" altLang="en-US" sz="1800"/>
              <a:t>Si no existen estándares nacionales, parece adecuado elegir un factor de voltaje c, de acuerdo con la Tabla 1.1, considerando que el voltaje más alto en un Sistema normal (no perturbado) no difiere, en promedio, por más de aproximadamente +5 % (algunos sistemas de BT) o +10 % (algunos sistemas de alta tensión, HV) del valor de tensión nominal del sistema Un [3].</a:t>
            </a:r>
          </a:p>
          <a:p>
            <a:pPr algn="just" eaLnBrk="1" hangingPunct="1">
              <a:lnSpc>
                <a:spcPct val="100000"/>
              </a:lnSpc>
              <a:spcBef>
                <a:spcPct val="0"/>
              </a:spcBef>
              <a:buFontTx/>
              <a:buNone/>
            </a:pPr>
            <a:endParaRPr lang="en-US" altLang="en-US" sz="1800"/>
          </a:p>
        </p:txBody>
      </p:sp>
      <p:pic>
        <p:nvPicPr>
          <p:cNvPr id="16387" name="Imagen 5">
            <a:extLst>
              <a:ext uri="{FF2B5EF4-FFF2-40B4-BE49-F238E27FC236}">
                <a16:creationId xmlns:a16="http://schemas.microsoft.com/office/drawing/2014/main" id="{82213406-7DCD-4B7B-9B57-98579D29AA1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01675" y="908050"/>
            <a:ext cx="777240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ángulo 1">
            <a:extLst>
              <a:ext uri="{FF2B5EF4-FFF2-40B4-BE49-F238E27FC236}">
                <a16:creationId xmlns:a16="http://schemas.microsoft.com/office/drawing/2014/main" id="{92CB4AEB-BEB6-444A-B487-96522CD931B2}"/>
              </a:ext>
            </a:extLst>
          </p:cNvPr>
          <p:cNvSpPr>
            <a:spLocks noChangeArrowheads="1"/>
          </p:cNvSpPr>
          <p:nvPr/>
        </p:nvSpPr>
        <p:spPr bwMode="auto">
          <a:xfrm>
            <a:off x="233363" y="280988"/>
            <a:ext cx="11626850" cy="646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ctr" eaLnBrk="1" hangingPunct="1">
              <a:lnSpc>
                <a:spcPct val="100000"/>
              </a:lnSpc>
              <a:spcBef>
                <a:spcPct val="0"/>
              </a:spcBef>
              <a:buFontTx/>
              <a:buNone/>
            </a:pPr>
            <a:endParaRPr lang="en-US" altLang="en-US" sz="1800" b="1"/>
          </a:p>
          <a:p>
            <a:pPr algn="ctr" eaLnBrk="1" hangingPunct="1">
              <a:lnSpc>
                <a:spcPct val="100000"/>
              </a:lnSpc>
              <a:spcBef>
                <a:spcPct val="0"/>
              </a:spcBef>
              <a:buFontTx/>
              <a:buNone/>
            </a:pPr>
            <a:r>
              <a:rPr lang="en-US" altLang="en-US" sz="1800" b="1"/>
              <a:t>Figura 1.6 Circuito de red con fuente de tensión equivalente [2]. (a) Diagrama del sistema y (b) diagrama de circuito equivalente del sistema de secuencia positiva.</a:t>
            </a:r>
          </a:p>
        </p:txBody>
      </p:sp>
      <p:pic>
        <p:nvPicPr>
          <p:cNvPr id="17411" name="Imagen 1">
            <a:extLst>
              <a:ext uri="{FF2B5EF4-FFF2-40B4-BE49-F238E27FC236}">
                <a16:creationId xmlns:a16="http://schemas.microsoft.com/office/drawing/2014/main" id="{93C2727C-190E-4568-9FB6-2424B974B31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173288" y="392113"/>
            <a:ext cx="7694612" cy="5735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ángulo 1">
            <a:extLst>
              <a:ext uri="{FF2B5EF4-FFF2-40B4-BE49-F238E27FC236}">
                <a16:creationId xmlns:a16="http://schemas.microsoft.com/office/drawing/2014/main" id="{AF68967D-A753-4AAE-A80D-8E82B85C4F85}"/>
              </a:ext>
            </a:extLst>
          </p:cNvPr>
          <p:cNvSpPr>
            <a:spLocks noChangeArrowheads="1"/>
          </p:cNvSpPr>
          <p:nvPr/>
        </p:nvSpPr>
        <p:spPr bwMode="auto">
          <a:xfrm>
            <a:off x="233363" y="280988"/>
            <a:ext cx="11626850" cy="563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1800" b="1"/>
              <a:t>Tabla 1 . 1 Factor de tensión c, según la IEC 60909-0: 2016-10 [1].</a:t>
            </a:r>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n-US" altLang="en-US" sz="1800"/>
          </a:p>
        </p:txBody>
      </p:sp>
      <p:pic>
        <p:nvPicPr>
          <p:cNvPr id="18435" name="Imagen 2">
            <a:extLst>
              <a:ext uri="{FF2B5EF4-FFF2-40B4-BE49-F238E27FC236}">
                <a16:creationId xmlns:a16="http://schemas.microsoft.com/office/drawing/2014/main" id="{78AB9574-7B0F-4694-96B6-EB119AD0F94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149475" y="728663"/>
            <a:ext cx="7802563" cy="500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ángulo 1">
            <a:extLst>
              <a:ext uri="{FF2B5EF4-FFF2-40B4-BE49-F238E27FC236}">
                <a16:creationId xmlns:a16="http://schemas.microsoft.com/office/drawing/2014/main" id="{C17D0B2E-65F0-46D4-8288-7914674E2595}"/>
              </a:ext>
            </a:extLst>
          </p:cNvPr>
          <p:cNvSpPr>
            <a:spLocks noChangeArrowheads="1"/>
          </p:cNvSpPr>
          <p:nvPr/>
        </p:nvSpPr>
        <p:spPr bwMode="auto">
          <a:xfrm>
            <a:off x="233363" y="280988"/>
            <a:ext cx="11626850" cy="646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ct val="0"/>
              </a:spcBef>
              <a:buFontTx/>
              <a:buNone/>
            </a:pPr>
            <a:r>
              <a:rPr lang="en-US" altLang="en-US" sz="1800"/>
              <a:t>1) Los diferentes valores de tensión en función del tiempo y la posición</a:t>
            </a:r>
          </a:p>
          <a:p>
            <a:pPr algn="just" eaLnBrk="1" hangingPunct="1">
              <a:lnSpc>
                <a:spcPct val="100000"/>
              </a:lnSpc>
              <a:spcBef>
                <a:spcPct val="0"/>
              </a:spcBef>
              <a:buFontTx/>
              <a:buNone/>
            </a:pPr>
            <a:r>
              <a:rPr lang="en-US" altLang="en-US" sz="1800"/>
              <a:t>2) Los cambios de paso del interruptor del transformador.</a:t>
            </a:r>
          </a:p>
          <a:p>
            <a:pPr algn="just" eaLnBrk="1" hangingPunct="1">
              <a:lnSpc>
                <a:spcPct val="100000"/>
              </a:lnSpc>
              <a:spcBef>
                <a:spcPct val="0"/>
              </a:spcBef>
              <a:buFontTx/>
              <a:buNone/>
            </a:pPr>
            <a:r>
              <a:rPr lang="en-US" altLang="en-US" sz="1800"/>
              <a:t>3) Las cargas y capacidades en el cálculo de la fuente de tensión equivalente pueden ser despreciadas</a:t>
            </a:r>
          </a:p>
          <a:p>
            <a:pPr algn="just" eaLnBrk="1" hangingPunct="1">
              <a:lnSpc>
                <a:spcPct val="100000"/>
              </a:lnSpc>
              <a:spcBef>
                <a:spcPct val="0"/>
              </a:spcBef>
              <a:buFontTx/>
              <a:buNone/>
            </a:pPr>
            <a:r>
              <a:rPr lang="en-US" altLang="en-US" sz="1800"/>
              <a:t>4) Se debe considerar el comportamiento subtransitorio de generadores y motores. Este método asume las siguientes condiciones:</a:t>
            </a:r>
          </a:p>
          <a:p>
            <a:pPr algn="just" eaLnBrk="1" hangingPunct="1">
              <a:lnSpc>
                <a:spcPct val="100000"/>
              </a:lnSpc>
              <a:spcBef>
                <a:spcPct val="0"/>
              </a:spcBef>
              <a:buFontTx/>
              <a:buNone/>
            </a:pPr>
            <a:r>
              <a:rPr lang="en-US" altLang="en-US" sz="1800"/>
              <a:t>1) Las cargas pasivas y las capacidades de los conductores pueden despreciarse</a:t>
            </a:r>
          </a:p>
          <a:p>
            <a:pPr algn="just" eaLnBrk="1" hangingPunct="1">
              <a:lnSpc>
                <a:spcPct val="100000"/>
              </a:lnSpc>
              <a:spcBef>
                <a:spcPct val="0"/>
              </a:spcBef>
              <a:buFontTx/>
              <a:buNone/>
            </a:pPr>
            <a:r>
              <a:rPr lang="en-US" altLang="en-US" sz="1800"/>
              <a:t>2) No es necesario considerar el ajuste escalonado de los transformadores.</a:t>
            </a:r>
          </a:p>
          <a:p>
            <a:pPr algn="just" eaLnBrk="1" hangingPunct="1">
              <a:lnSpc>
                <a:spcPct val="100000"/>
              </a:lnSpc>
              <a:spcBef>
                <a:spcPct val="0"/>
              </a:spcBef>
              <a:buFontTx/>
              <a:buNone/>
            </a:pPr>
            <a:r>
              <a:rPr lang="en-US" altLang="en-US" sz="1800"/>
              <a:t>3) No es necesario considerar la excitación de los generadores.</a:t>
            </a:r>
          </a:p>
          <a:p>
            <a:pPr algn="just" eaLnBrk="1" hangingPunct="1">
              <a:lnSpc>
                <a:spcPct val="100000"/>
              </a:lnSpc>
              <a:spcBef>
                <a:spcPct val="0"/>
              </a:spcBef>
              <a:buFontTx/>
              <a:buNone/>
            </a:pPr>
            <a:r>
              <a:rPr lang="en-US" altLang="en-US" sz="1800"/>
              <a:t>4) La dependencia del tiempo y la posición de la carga anterior (estado de carga) de la red, no es necesario considerarlos.</a:t>
            </a:r>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r>
              <a:rPr lang="en-US" altLang="en-US" sz="1800" b="1"/>
              <a:t>1.4.3 Cálculo de transitorios</a:t>
            </a:r>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r>
              <a:rPr lang="en-US" altLang="en-US" sz="1800"/>
              <a:t>Con el método transitorio, cada equipo de operación individual y, como resultado, toda la red están representadas por un sistema de ecuaciones diferenciales. </a:t>
            </a:r>
          </a:p>
          <a:p>
            <a:pPr algn="just" eaLnBrk="1" hangingPunct="1">
              <a:lnSpc>
                <a:spcPct val="100000"/>
              </a:lnSpc>
              <a:spcBef>
                <a:spcPct val="0"/>
              </a:spcBef>
              <a:buFontTx/>
              <a:buNone/>
            </a:pPr>
            <a:r>
              <a:rPr lang="en-US" altLang="en-US" sz="1800"/>
              <a:t>El cálculo es muy tedioso. El método con la fuente de voltaje equivalente es una simplificación con respecto a los otros métodos. Desde 1988, ha sido estandarizada internacionalmente en la la IEC 60909-0. El cálculo es independiente de un estado de operación. Por lo tanto, en este libro, el método con la fuente de voltaje equivalente será tratada y discutida.</a:t>
            </a:r>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r>
              <a:rPr lang="en-US" altLang="en-US" sz="1800" b="1"/>
              <a:t>1.4.4 Cálculo con variables de referencia</a:t>
            </a:r>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r>
              <a:rPr lang="en-US" altLang="en-US" sz="1800"/>
              <a:t>Hay varios métodos para realizar cálculos de cortocircuito con laúd y valores de impedancia de referencia y absolutos. Aquí se resumen algunos métodos, y los ejemplos se calculan para la comparación. Para deﬁnir los valores relativos, hay dos posibles variables de referencia.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ángulo 1">
            <a:extLst>
              <a:ext uri="{FF2B5EF4-FFF2-40B4-BE49-F238E27FC236}">
                <a16:creationId xmlns:a16="http://schemas.microsoft.com/office/drawing/2014/main" id="{2A37692C-9177-4A5F-BE72-6F47430552AD}"/>
              </a:ext>
            </a:extLst>
          </p:cNvPr>
          <p:cNvSpPr>
            <a:spLocks noChangeArrowheads="1"/>
          </p:cNvSpPr>
          <p:nvPr/>
        </p:nvSpPr>
        <p:spPr bwMode="auto">
          <a:xfrm>
            <a:off x="177800" y="182563"/>
            <a:ext cx="11720513" cy="646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ct val="0"/>
              </a:spcBef>
              <a:buFontTx/>
              <a:buNone/>
            </a:pPr>
            <a:r>
              <a:rPr lang="en-US" altLang="en-US" sz="1800"/>
              <a:t>Para la caracterización de las relaciones electrotécnicas requerimos los cuatro parámetros:</a:t>
            </a:r>
          </a:p>
          <a:p>
            <a:pPr algn="just" eaLnBrk="1" hangingPunct="1">
              <a:lnSpc>
                <a:spcPct val="100000"/>
              </a:lnSpc>
              <a:spcBef>
                <a:spcPct val="0"/>
              </a:spcBef>
              <a:buFontTx/>
              <a:buNone/>
            </a:pPr>
            <a:r>
              <a:rPr lang="en-US" altLang="en-US" sz="1800"/>
              <a:t>1) tensión U en V;</a:t>
            </a:r>
          </a:p>
          <a:p>
            <a:pPr algn="just" eaLnBrk="1" hangingPunct="1">
              <a:lnSpc>
                <a:spcPct val="100000"/>
              </a:lnSpc>
              <a:spcBef>
                <a:spcPct val="0"/>
              </a:spcBef>
              <a:buFontTx/>
              <a:buNone/>
            </a:pPr>
            <a:r>
              <a:rPr lang="en-US" altLang="en-US" sz="1800"/>
              <a:t>2) corriente I en A;</a:t>
            </a:r>
          </a:p>
          <a:p>
            <a:pPr algn="just" eaLnBrk="1" hangingPunct="1">
              <a:lnSpc>
                <a:spcPct val="100000"/>
              </a:lnSpc>
              <a:spcBef>
                <a:spcPct val="0"/>
              </a:spcBef>
              <a:buFontTx/>
              <a:buNone/>
            </a:pPr>
            <a:r>
              <a:rPr lang="en-US" altLang="en-US" sz="1800"/>
              <a:t>3) impedancia Z en Ω; y</a:t>
            </a:r>
          </a:p>
          <a:p>
            <a:pPr algn="just" eaLnBrk="1" hangingPunct="1">
              <a:lnSpc>
                <a:spcPct val="100000"/>
              </a:lnSpc>
              <a:spcBef>
                <a:spcPct val="0"/>
              </a:spcBef>
              <a:buFontTx/>
              <a:buNone/>
            </a:pPr>
            <a:r>
              <a:rPr lang="en-US" altLang="en-US" sz="1800"/>
              <a:t>4) potencia aparente S en VA.</a:t>
            </a:r>
          </a:p>
          <a:p>
            <a:pPr algn="just" eaLnBrk="1" hangingPunct="1">
              <a:lnSpc>
                <a:spcPct val="100000"/>
              </a:lnSpc>
              <a:spcBef>
                <a:spcPct val="0"/>
              </a:spcBef>
              <a:buFontTx/>
              <a:buNone/>
            </a:pPr>
            <a:r>
              <a:rPr lang="en-US" altLang="en-US" sz="1800"/>
              <a:t>Se pueden utilizar tres métodos para calcular la corriente de cortocircuito:</a:t>
            </a:r>
          </a:p>
          <a:p>
            <a:pPr algn="just" eaLnBrk="1" hangingPunct="1">
              <a:lnSpc>
                <a:spcPct val="100000"/>
              </a:lnSpc>
              <a:spcBef>
                <a:spcPct val="0"/>
              </a:spcBef>
              <a:buFontTx/>
              <a:buNone/>
            </a:pPr>
            <a:r>
              <a:rPr lang="en-US" altLang="en-US" sz="1800"/>
              <a:t>1) El sistema Ohm: unidades: kV, kA, V y MVA.</a:t>
            </a:r>
          </a:p>
          <a:p>
            <a:pPr algn="just" eaLnBrk="1" hangingPunct="1">
              <a:lnSpc>
                <a:spcPct val="100000"/>
              </a:lnSpc>
              <a:spcBef>
                <a:spcPct val="0"/>
              </a:spcBef>
              <a:buFontTx/>
              <a:buNone/>
            </a:pPr>
            <a:r>
              <a:rPr lang="en-US" altLang="en-US" sz="1800"/>
              <a:t>2) El sistema por unidad (pu): este método se utiliza predominantemente para máquinas; todos  los cuatro parámetros u, i, z y s se dan en por unidad (unidad = 1). El valor de referencia es 100 MVA. Las dos variables de referencia para este sistema son UB y SB. Ejemplo: Las reactancias de una máquina síncrona Xd, X’d y Xd'' se dan en pu o en %pu, multiplicado por 100%.</a:t>
            </a:r>
          </a:p>
          <a:p>
            <a:pPr algn="just" eaLnBrk="1" hangingPunct="1">
              <a:lnSpc>
                <a:spcPct val="100000"/>
              </a:lnSpc>
              <a:spcBef>
                <a:spcPct val="0"/>
              </a:spcBef>
              <a:buFontTx/>
              <a:buNone/>
            </a:pPr>
            <a:r>
              <a:rPr lang="en-US" altLang="en-US" sz="1800"/>
              <a:t>3) El sistema %/MVA: este sistema es especialmente adecuado para la determinación rápida de las impedancias de cortocircuito. Como unidad formal, solo el símbolo % es adicional.</a:t>
            </a:r>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r>
              <a:rPr lang="en-US" altLang="en-US" sz="1800" b="1"/>
              <a:t>1.4.4.1 El análisis por unidad</a:t>
            </a:r>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r>
              <a:rPr lang="en-US" altLang="en-US" sz="1800"/>
              <a:t>Hoy en día, el sistema de potencia consiste en redes y estructuras complejas y complicadas, con mallas, anillos y redes radiales con muchos transformadores, generadores y cables. </a:t>
            </a:r>
          </a:p>
          <a:p>
            <a:pPr algn="just" eaLnBrk="1" hangingPunct="1">
              <a:lnSpc>
                <a:spcPct val="100000"/>
              </a:lnSpc>
              <a:spcBef>
                <a:spcPct val="0"/>
              </a:spcBef>
              <a:buFontTx/>
              <a:buNone/>
            </a:pPr>
            <a:r>
              <a:rPr lang="en-US" altLang="en-US" sz="1800"/>
              <a:t>La creación de un circuito de este tipo puede ser muy tediosa e incorrecta. El uso de sofisticados programas de computadora es una gran ayuda para los ingenieros. Por otro lado, para un calculo rápido, también se puede utilizar un método simple de cálculo, por sistema de unidad. Sin embargo, este método no se acepta en todo el mundo y no está estandarizado por los comités de la la IEC, EN o IEEE.</a:t>
            </a:r>
          </a:p>
          <a:p>
            <a:pPr algn="just" eaLnBrk="1" hangingPunct="1">
              <a:lnSpc>
                <a:spcPct val="100000"/>
              </a:lnSpc>
              <a:spcBef>
                <a:spcPct val="0"/>
              </a:spcBef>
              <a:buFontTx/>
              <a:buNone/>
            </a:pPr>
            <a:r>
              <a:rPr lang="en-US" altLang="en-US" sz="1800"/>
              <a:t>El método pu utiliza las variables eléctricas U, I, Z y S. Se basan en las mismas referencias adimensionales, a saber, Ubase, Ibase, Zbase o Sbase.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ángulo 1">
            <a:extLst>
              <a:ext uri="{FF2B5EF4-FFF2-40B4-BE49-F238E27FC236}">
                <a16:creationId xmlns:a16="http://schemas.microsoft.com/office/drawing/2014/main" id="{19A59A53-12F0-4D98-B1DD-DFFD8749E4C4}"/>
              </a:ext>
            </a:extLst>
          </p:cNvPr>
          <p:cNvSpPr>
            <a:spLocks noChangeArrowheads="1"/>
          </p:cNvSpPr>
          <p:nvPr/>
        </p:nvSpPr>
        <p:spPr bwMode="auto">
          <a:xfrm>
            <a:off x="177800" y="182563"/>
            <a:ext cx="11720513" cy="646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ct val="0"/>
              </a:spcBef>
              <a:buFontTx/>
              <a:buNone/>
            </a:pPr>
            <a:r>
              <a:rPr lang="en-US" altLang="en-US" sz="1800"/>
              <a:t>Las magnitudes adimensionales se describen con las letras minúsculas u, i, z, o s.</a:t>
            </a:r>
          </a:p>
          <a:p>
            <a:pPr algn="just" eaLnBrk="1" hangingPunct="1">
              <a:lnSpc>
                <a:spcPct val="100000"/>
              </a:lnSpc>
              <a:spcBef>
                <a:spcPct val="0"/>
              </a:spcBef>
              <a:buFontTx/>
              <a:buNone/>
            </a:pPr>
            <a:r>
              <a:rPr lang="en-US" altLang="en-US" sz="1800"/>
              <a:t>Un sistema pu se define como sigue:</a:t>
            </a:r>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r>
              <a:rPr lang="en-US" altLang="en-US" sz="1800"/>
              <a:t>Se selecciona un voltaje de referencia y una potencia aparente de referencia, y luego  la corriente y la impedancia de referencia se calculan de la siguiente manera:</a:t>
            </a:r>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n-US" altLang="en-US" sz="1800" b="1"/>
          </a:p>
          <a:p>
            <a:pPr algn="just" eaLnBrk="1" hangingPunct="1">
              <a:lnSpc>
                <a:spcPct val="100000"/>
              </a:lnSpc>
              <a:spcBef>
                <a:spcPct val="0"/>
              </a:spcBef>
              <a:buFontTx/>
              <a:buNone/>
            </a:pPr>
            <a:r>
              <a:rPr lang="en-US" altLang="en-US" sz="1800" b="1"/>
              <a:t>1.4 Métodos de cálculo de cortocircuito</a:t>
            </a:r>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r>
              <a:rPr lang="en-US" altLang="en-US" sz="1800"/>
              <a:t>Solo se selecciona un único valor base global en el cálculo de la corriente de cortocircuito. Este valor de referencia se utiliza luego para todas las demás redes. La elección de los valores de referencia puede llevarse a cabo arbitrariamente en principio. Sin embargo es apropiado para seleccionar la tensión nominal en la ubicación del cortocircuito como referencia de voltaje. Por ejemplo, como potencia aparente de referencia es la potencia aparente nominal del mayor transformador de la red o una potencia de la misma magnitud seleccionada (por ejemplo, 100 MVA). La mejor elección de base se puede lograr cuando las impedancias y corrientes estan en órdenes de magnitud fáciles de manejar.</a:t>
            </a:r>
          </a:p>
          <a:p>
            <a:pPr algn="just" eaLnBrk="1" hangingPunct="1">
              <a:lnSpc>
                <a:spcPct val="100000"/>
              </a:lnSpc>
              <a:spcBef>
                <a:spcPct val="0"/>
              </a:spcBef>
              <a:buFontTx/>
              <a:buNone/>
            </a:pPr>
            <a:r>
              <a:rPr lang="en-US" altLang="en-US" sz="1800"/>
              <a:t>Cabe señalar que los recursos individuales de los parámtros relacionados, como el voltaje de cortocircuito relative de un transformador ukr o reactancia subtransitoria relacionada X"d del generador, son siempre relativas a una base, </a:t>
            </a:r>
          </a:p>
        </p:txBody>
      </p:sp>
      <p:pic>
        <p:nvPicPr>
          <p:cNvPr id="21507" name="Imagen 1">
            <a:extLst>
              <a:ext uri="{FF2B5EF4-FFF2-40B4-BE49-F238E27FC236}">
                <a16:creationId xmlns:a16="http://schemas.microsoft.com/office/drawing/2014/main" id="{4A198EA6-A8DE-43F3-A3F5-AA0F1ADF75E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12788" y="809625"/>
            <a:ext cx="5324475" cy="104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8" name="Imagen 2">
            <a:extLst>
              <a:ext uri="{FF2B5EF4-FFF2-40B4-BE49-F238E27FC236}">
                <a16:creationId xmlns:a16="http://schemas.microsoft.com/office/drawing/2014/main" id="{2A246D66-E1CB-4D68-A6F9-F932700F587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12788" y="2484438"/>
            <a:ext cx="1143000" cy="10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ángulo 1">
            <a:extLst>
              <a:ext uri="{FF2B5EF4-FFF2-40B4-BE49-F238E27FC236}">
                <a16:creationId xmlns:a16="http://schemas.microsoft.com/office/drawing/2014/main" id="{2BCB4240-0CD4-4D6A-9F5A-10BB66F90F3A}"/>
              </a:ext>
            </a:extLst>
          </p:cNvPr>
          <p:cNvSpPr>
            <a:spLocks noChangeArrowheads="1"/>
          </p:cNvSpPr>
          <p:nvPr/>
        </p:nvSpPr>
        <p:spPr bwMode="auto">
          <a:xfrm>
            <a:off x="177800" y="182563"/>
            <a:ext cx="11720513" cy="646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ct val="0"/>
              </a:spcBef>
              <a:buFontTx/>
              <a:buNone/>
            </a:pPr>
            <a:r>
              <a:rPr lang="en-US" altLang="en-US" sz="1800"/>
              <a:t>que consiste en parámetros de diseño del equipo en particular. En un cálculo de corriente de cortocircuito, según el método pu, estos parámetros primero deben referirse al valor base global seleccionado.</a:t>
            </a:r>
          </a:p>
          <a:p>
            <a:pPr algn="just" eaLnBrk="1" hangingPunct="1">
              <a:lnSpc>
                <a:spcPct val="100000"/>
              </a:lnSpc>
              <a:spcBef>
                <a:spcPct val="0"/>
              </a:spcBef>
              <a:buFontTx/>
              <a:buNone/>
            </a:pPr>
            <a:r>
              <a:rPr lang="en-US" altLang="en-US" sz="1800"/>
              <a:t>Si se da un ejemplo de voltaje y corriente, la expresión es la siguiente:</a:t>
            </a:r>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r>
              <a:rPr lang="en-US" altLang="en-US" sz="1800"/>
              <a:t>Tener en cuenta que el voltaje según el sistema internacional de unidades (SI) no es V, sino U. La letra V es una unidad en este caso. V se usa especialmente en países anglosajones.</a:t>
            </a:r>
          </a:p>
          <a:p>
            <a:pPr algn="just" eaLnBrk="1" hangingPunct="1">
              <a:lnSpc>
                <a:spcPct val="100000"/>
              </a:lnSpc>
              <a:spcBef>
                <a:spcPct val="0"/>
              </a:spcBef>
              <a:buFontTx/>
              <a:buNone/>
            </a:pPr>
            <a:r>
              <a:rPr lang="en-US" altLang="en-US" sz="1800"/>
              <a:t>Para otros valores, se puede escribir para 1 pu de impedancia (Ω):</a:t>
            </a:r>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r>
              <a:rPr lang="en-US" altLang="en-US" sz="1800"/>
              <a:t>Convertimos los valores a pu:</a:t>
            </a:r>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r>
              <a:rPr lang="en-US" altLang="en-US" sz="1800"/>
              <a:t>Recordar que un sistema trifásico simétrico tiene dos voltajes, ltensión ínea a línea UL (Un) y ltensión de fase a tierra ULN (U0). Por deﬁnición:</a:t>
            </a:r>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p:txBody>
      </p:sp>
      <p:pic>
        <p:nvPicPr>
          <p:cNvPr id="22531" name="Imagen 4">
            <a:extLst>
              <a:ext uri="{FF2B5EF4-FFF2-40B4-BE49-F238E27FC236}">
                <a16:creationId xmlns:a16="http://schemas.microsoft.com/office/drawing/2014/main" id="{30F8A160-939C-4F85-B3CF-8513262E6A4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12788" y="1090613"/>
            <a:ext cx="1066800" cy="101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2" name="Imagen 1">
            <a:extLst>
              <a:ext uri="{FF2B5EF4-FFF2-40B4-BE49-F238E27FC236}">
                <a16:creationId xmlns:a16="http://schemas.microsoft.com/office/drawing/2014/main" id="{A4AFD3AE-2EAA-412D-A3D9-231ED2B33DC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12788" y="3017838"/>
            <a:ext cx="3381375" cy="108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3" name="Imagen 2">
            <a:extLst>
              <a:ext uri="{FF2B5EF4-FFF2-40B4-BE49-F238E27FC236}">
                <a16:creationId xmlns:a16="http://schemas.microsoft.com/office/drawing/2014/main" id="{D490364D-1B5C-4346-97F1-93299A60DF4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12788" y="4303713"/>
            <a:ext cx="990600"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4" name="Imagen 3">
            <a:extLst>
              <a:ext uri="{FF2B5EF4-FFF2-40B4-BE49-F238E27FC236}">
                <a16:creationId xmlns:a16="http://schemas.microsoft.com/office/drawing/2014/main" id="{BE8F6F81-26FC-40ED-96B4-560C645CE0B6}"/>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03263" y="5888038"/>
            <a:ext cx="1000125"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ángulo 1">
            <a:extLst>
              <a:ext uri="{FF2B5EF4-FFF2-40B4-BE49-F238E27FC236}">
                <a16:creationId xmlns:a16="http://schemas.microsoft.com/office/drawing/2014/main" id="{2F522D94-7BED-4645-BDB5-86C1E61907DB}"/>
              </a:ext>
            </a:extLst>
          </p:cNvPr>
          <p:cNvSpPr>
            <a:spLocks noChangeArrowheads="1"/>
          </p:cNvSpPr>
          <p:nvPr/>
        </p:nvSpPr>
        <p:spPr bwMode="auto">
          <a:xfrm>
            <a:off x="177800" y="182563"/>
            <a:ext cx="11720513" cy="563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ct val="0"/>
              </a:spcBef>
              <a:buFontTx/>
              <a:buNone/>
            </a:pPr>
            <a:r>
              <a:rPr lang="en-US" altLang="en-US" sz="1800"/>
              <a:t>Ahora considerar:</a:t>
            </a:r>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r>
              <a:rPr lang="en-US" altLang="en-US" sz="1800"/>
              <a:t>Resulta que:</a:t>
            </a:r>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r>
              <a:rPr lang="en-US" altLang="en-US" sz="1800"/>
              <a:t>Considerar que el factor √3 desaparece en la ecuación pu.</a:t>
            </a:r>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r>
              <a:rPr lang="en-US" altLang="en-US" sz="1800" b="1"/>
              <a:t>1.4.4.2 El método %/MVA</a:t>
            </a:r>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r>
              <a:rPr lang="en-US" altLang="en-US" sz="1800"/>
              <a:t>El método %/MVA se puede considerar como una modificación del método pu,  y esta diseñado especíﬁcamente para el cálculo de la red HV. Las impedancias de los equipos eléctricos se puede determinar fácilmente en %/MVA a partir del</a:t>
            </a:r>
          </a:p>
          <a:p>
            <a:pPr algn="just" eaLnBrk="1" hangingPunct="1">
              <a:lnSpc>
                <a:spcPct val="100000"/>
              </a:lnSpc>
              <a:spcBef>
                <a:spcPct val="0"/>
              </a:spcBef>
              <a:buFontTx/>
              <a:buNone/>
            </a:pPr>
            <a:r>
              <a:rPr lang="en-US" altLang="en-US" sz="1800"/>
              <a:t>características de la máquina síncrona y del transformador. Utiliza el hecho de que para el cálculo en pu, la potencia aparente Sbase es completamente arbitraria. En consecuencia, en lugar de Sbase, se inserta el valor adimensional 1. Esto tiene como resultado que la relación de los valores en  pu ya no son adimensionales.</a:t>
            </a:r>
          </a:p>
          <a:p>
            <a:pPr algn="just" eaLnBrk="1" hangingPunct="1">
              <a:lnSpc>
                <a:spcPct val="100000"/>
              </a:lnSpc>
              <a:spcBef>
                <a:spcPct val="0"/>
              </a:spcBef>
              <a:buFontTx/>
              <a:buNone/>
            </a:pPr>
            <a:r>
              <a:rPr lang="en-US" altLang="en-US" sz="1800"/>
              <a:t>Las impedancias relacionadas se pueden representar en %/MVA. El método %/MVA tiene la ventaja de que una conversión con t</a:t>
            </a:r>
            <a:r>
              <a:rPr lang="en-US" altLang="en-US" sz="1800">
                <a:latin typeface="Arial" panose="020B0604020202020204" pitchFamily="34" charset="0"/>
                <a:cs typeface="Arial" panose="020B0604020202020204" pitchFamily="34" charset="0"/>
              </a:rPr>
              <a:t>²</a:t>
            </a:r>
            <a:r>
              <a:rPr lang="en-US" altLang="en-US" sz="1800"/>
              <a:t> o 1/t</a:t>
            </a:r>
            <a:r>
              <a:rPr lang="en-US" altLang="en-US" sz="1800">
                <a:latin typeface="Arial" panose="020B0604020202020204" pitchFamily="34" charset="0"/>
                <a:cs typeface="Arial" panose="020B0604020202020204" pitchFamily="34" charset="0"/>
              </a:rPr>
              <a:t>²</a:t>
            </a:r>
            <a:r>
              <a:rPr lang="en-US" altLang="en-US" sz="1800"/>
              <a:t> elimina la transformación de impedancias en el nivel de tensión de los transformadores. Además, todas las impedancias de los recursos y los datos de dimensionamiento se pueden obtener de la placa.</a:t>
            </a:r>
          </a:p>
        </p:txBody>
      </p:sp>
      <p:pic>
        <p:nvPicPr>
          <p:cNvPr id="23555" name="Imagen 4">
            <a:extLst>
              <a:ext uri="{FF2B5EF4-FFF2-40B4-BE49-F238E27FC236}">
                <a16:creationId xmlns:a16="http://schemas.microsoft.com/office/drawing/2014/main" id="{584446B2-35D0-407E-AA19-F879A27F996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15963" y="654050"/>
            <a:ext cx="1362075"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6" name="Imagen 5">
            <a:extLst>
              <a:ext uri="{FF2B5EF4-FFF2-40B4-BE49-F238E27FC236}">
                <a16:creationId xmlns:a16="http://schemas.microsoft.com/office/drawing/2014/main" id="{D61B6DF7-7617-47F4-BAD7-E1A136D155B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15963" y="1620838"/>
            <a:ext cx="3829050" cy="59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ángulo 1">
            <a:extLst>
              <a:ext uri="{FF2B5EF4-FFF2-40B4-BE49-F238E27FC236}">
                <a16:creationId xmlns:a16="http://schemas.microsoft.com/office/drawing/2014/main" id="{A6D72641-A770-458C-8A31-96ABD75A2769}"/>
              </a:ext>
            </a:extLst>
          </p:cNvPr>
          <p:cNvSpPr>
            <a:spLocks noChangeArrowheads="1"/>
          </p:cNvSpPr>
          <p:nvPr/>
        </p:nvSpPr>
        <p:spPr bwMode="auto">
          <a:xfrm>
            <a:off x="177800" y="182563"/>
            <a:ext cx="5880100" cy="535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ct val="0"/>
              </a:spcBef>
              <a:buFontTx/>
              <a:buNone/>
            </a:pPr>
            <a:r>
              <a:rPr lang="en-US" altLang="en-US" sz="1800" b="1"/>
              <a:t>1.4.5 Ejemplos</a:t>
            </a:r>
          </a:p>
          <a:p>
            <a:pPr algn="just" eaLnBrk="1" hangingPunct="1">
              <a:lnSpc>
                <a:spcPct val="100000"/>
              </a:lnSpc>
              <a:spcBef>
                <a:spcPct val="0"/>
              </a:spcBef>
              <a:buFontTx/>
              <a:buNone/>
            </a:pPr>
            <a:r>
              <a:rPr lang="en-US" altLang="en-US" sz="1800" b="1"/>
              <a:t>1.4.5.1 Características de la corriente de cortocircuito</a:t>
            </a:r>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r>
              <a:rPr lang="en-US" altLang="en-US" sz="1800"/>
              <a:t>La corriente de cortocircuito se compone de dos partes. El primer término describe la c.d. (c.d.) y el segundo término el proceso de compensación.</a:t>
            </a:r>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r>
              <a:rPr lang="en-US" altLang="en-US" sz="1800"/>
              <a:t>Por lo tanto, el tamaño de la corriente de cortocircuito depende del ángulo de fase</a:t>
            </a:r>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r>
              <a:rPr lang="en-US" altLang="en-US" sz="1800"/>
              <a:t>Así se puede obtener muchos turnos cambiando los valores (Figura 1.7).</a:t>
            </a:r>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r>
              <a:rPr lang="es-ES" altLang="en-US" sz="1800"/>
              <a:t>Para consideraciones adicionales, se puede escribir</a:t>
            </a:r>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n-US" altLang="en-US" sz="1800"/>
          </a:p>
        </p:txBody>
      </p:sp>
      <p:pic>
        <p:nvPicPr>
          <p:cNvPr id="24579" name="Imagen 1">
            <a:extLst>
              <a:ext uri="{FF2B5EF4-FFF2-40B4-BE49-F238E27FC236}">
                <a16:creationId xmlns:a16="http://schemas.microsoft.com/office/drawing/2014/main" id="{3DF74FC9-4B2D-4C4C-B3A4-2291FC44078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20738" y="1978025"/>
            <a:ext cx="4594225"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0" name="Imagen 2">
            <a:extLst>
              <a:ext uri="{FF2B5EF4-FFF2-40B4-BE49-F238E27FC236}">
                <a16:creationId xmlns:a16="http://schemas.microsoft.com/office/drawing/2014/main" id="{AE848AEB-5D89-4A92-9460-B6F80E7392C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4788" y="3149600"/>
            <a:ext cx="61626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1" name="Imagen 3">
            <a:extLst>
              <a:ext uri="{FF2B5EF4-FFF2-40B4-BE49-F238E27FC236}">
                <a16:creationId xmlns:a16="http://schemas.microsoft.com/office/drawing/2014/main" id="{8E918418-7248-40AD-A71B-E73CCEBFDAC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09550" y="4035425"/>
            <a:ext cx="6038850" cy="604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2" name="Imagen 6">
            <a:extLst>
              <a:ext uri="{FF2B5EF4-FFF2-40B4-BE49-F238E27FC236}">
                <a16:creationId xmlns:a16="http://schemas.microsoft.com/office/drawing/2014/main" id="{3C1BC56F-3EFA-4B96-A648-93488E165885}"/>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868363" y="4851400"/>
            <a:ext cx="3219450" cy="747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3" name="Imagen 7">
            <a:extLst>
              <a:ext uri="{FF2B5EF4-FFF2-40B4-BE49-F238E27FC236}">
                <a16:creationId xmlns:a16="http://schemas.microsoft.com/office/drawing/2014/main" id="{FB7D94C8-B61E-423B-A71A-1293A47AD96A}"/>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394450" y="312738"/>
            <a:ext cx="5629275" cy="4538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4" name="Rectángulo 8">
            <a:extLst>
              <a:ext uri="{FF2B5EF4-FFF2-40B4-BE49-F238E27FC236}">
                <a16:creationId xmlns:a16="http://schemas.microsoft.com/office/drawing/2014/main" id="{3DF606CE-C1F5-4B6D-A55F-0483AE8B37CE}"/>
              </a:ext>
            </a:extLst>
          </p:cNvPr>
          <p:cNvSpPr>
            <a:spLocks noChangeArrowheads="1"/>
          </p:cNvSpPr>
          <p:nvPr/>
        </p:nvSpPr>
        <p:spPr bwMode="auto">
          <a:xfrm>
            <a:off x="6394450" y="5275263"/>
            <a:ext cx="60960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en-US" altLang="en-US" sz="1800" b="1"/>
              <a:t>Figura 1.7 Componentes de corriente de cortocircuito: conexion.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ángulo 1">
            <a:extLst>
              <a:ext uri="{FF2B5EF4-FFF2-40B4-BE49-F238E27FC236}">
                <a16:creationId xmlns:a16="http://schemas.microsoft.com/office/drawing/2014/main" id="{FEDB1308-60A4-48F9-AC8E-439FAFECC37D}"/>
              </a:ext>
            </a:extLst>
          </p:cNvPr>
          <p:cNvSpPr>
            <a:spLocks noChangeArrowheads="1"/>
          </p:cNvSpPr>
          <p:nvPr/>
        </p:nvSpPr>
        <p:spPr bwMode="auto">
          <a:xfrm>
            <a:off x="3048000" y="-56033988"/>
            <a:ext cx="6096000" cy="18927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800"/>
              <a:t>deraciones, uno puede escribir</a:t>
            </a:r>
          </a:p>
          <a:p>
            <a:pPr eaLnBrk="1" hangingPunct="1">
              <a:lnSpc>
                <a:spcPct val="100000"/>
              </a:lnSpc>
              <a:spcBef>
                <a:spcPct val="0"/>
              </a:spcBef>
              <a:buFontTx/>
              <a:buNone/>
            </a:pPr>
            <a:r>
              <a:rPr lang="en-US" altLang="en-US" sz="1800"/>
              <a:t>1.4.5.2 Cálculo de procesos de conmutación</a:t>
            </a:r>
          </a:p>
          <a:p>
            <a:pPr eaLnBrk="1" hangingPunct="1">
              <a:lnSpc>
                <a:spcPct val="100000"/>
              </a:lnSpc>
              <a:spcBef>
                <a:spcPct val="0"/>
              </a:spcBef>
              <a:buFontTx/>
              <a:buNone/>
            </a:pPr>
            <a:r>
              <a:rPr lang="en-US" altLang="en-US" sz="1800"/>
              <a:t>Se dan los siguientes valores de corriente de cortocircuito (Figura 1.8):</a:t>
            </a:r>
          </a:p>
          <a:p>
            <a:pPr eaLnBrk="1" hangingPunct="1">
              <a:lnSpc>
                <a:spcPct val="100000"/>
              </a:lnSpc>
              <a:spcBef>
                <a:spcPct val="0"/>
              </a:spcBef>
              <a:buFontTx/>
              <a:buNone/>
            </a:pPr>
            <a:r>
              <a:rPr lang="en-US" altLang="en-US" sz="1800"/>
              <a:t>Dibuje el proceso de conmutación del cortocircuito.</a:t>
            </a:r>
          </a:p>
          <a:p>
            <a:pPr eaLnBrk="1" hangingPunct="1">
              <a:lnSpc>
                <a:spcPct val="100000"/>
              </a:lnSpc>
              <a:spcBef>
                <a:spcPct val="0"/>
              </a:spcBef>
              <a:buFontTx/>
              <a:buNone/>
            </a:pPr>
            <a:r>
              <a:rPr lang="en-US" altLang="en-US" sz="1800"/>
              <a:t>1.4.5.3 Cálculo con Sistema pu</a:t>
            </a:r>
          </a:p>
          <a:p>
            <a:pPr eaLnBrk="1" hangingPunct="1">
              <a:lnSpc>
                <a:spcPct val="100000"/>
              </a:lnSpc>
              <a:spcBef>
                <a:spcPct val="0"/>
              </a:spcBef>
              <a:buFontTx/>
              <a:buNone/>
            </a:pPr>
            <a:r>
              <a:rPr lang="en-US" altLang="en-US" sz="1800"/>
              <a:t>Se presenta un sistema con red 20/6 kV (Figura 1.9).</a:t>
            </a:r>
          </a:p>
          <a:p>
            <a:pPr eaLnBrk="1" hangingPunct="1">
              <a:lnSpc>
                <a:spcPct val="100000"/>
              </a:lnSpc>
              <a:spcBef>
                <a:spcPct val="0"/>
              </a:spcBef>
              <a:buFontTx/>
              <a:buNone/>
            </a:pPr>
            <a:r>
              <a:rPr lang="en-US" altLang="en-US" sz="1800"/>
              <a:t>= 0.176,𝜑=−80∘ ,𝜑u =−170∘ ,𝜏= 0.018 ms,1.4 Métodos de cálculo de cortocircuito</a:t>
            </a:r>
          </a:p>
          <a:p>
            <a:pPr eaLnBrk="1" hangingPunct="1">
              <a:lnSpc>
                <a:spcPct val="100000"/>
              </a:lnSpc>
              <a:spcBef>
                <a:spcPct val="0"/>
              </a:spcBef>
              <a:buFontTx/>
              <a:buNone/>
            </a:pPr>
            <a:r>
              <a:rPr lang="en-US" altLang="en-US" sz="1800"/>
              <a:t>Figura 1.7 Componentes de corriente de cortocircuito: encendido.</a:t>
            </a:r>
          </a:p>
          <a:p>
            <a:pPr eaLnBrk="1" hangingPunct="1">
              <a:lnSpc>
                <a:spcPct val="100000"/>
              </a:lnSpc>
              <a:spcBef>
                <a:spcPct val="0"/>
              </a:spcBef>
              <a:buFontTx/>
              <a:buNone/>
            </a:pPr>
            <a:r>
              <a:rPr lang="en-US" altLang="en-US" sz="1800"/>
              <a:t>Figura 1.8 Proceso de cambio.</a:t>
            </a:r>
          </a:p>
          <a:p>
            <a:pPr eaLnBrk="1" hangingPunct="1">
              <a:lnSpc>
                <a:spcPct val="100000"/>
              </a:lnSpc>
              <a:spcBef>
                <a:spcPct val="0"/>
              </a:spcBef>
              <a:buFontTx/>
              <a:buNone/>
            </a:pPr>
            <a:r>
              <a:rPr lang="en-US" altLang="en-US" sz="1800"/>
              <a:t>Transformador:</a:t>
            </a:r>
          </a:p>
          <a:p>
            <a:pPr eaLnBrk="1" hangingPunct="1">
              <a:lnSpc>
                <a:spcPct val="100000"/>
              </a:lnSpc>
              <a:spcBef>
                <a:spcPct val="0"/>
              </a:spcBef>
              <a:buFontTx/>
              <a:buNone/>
            </a:pPr>
            <a:r>
              <a:rPr lang="en-US" altLang="en-US" sz="1800"/>
              <a:t>Figura 1.9 Impacto de motores</a:t>
            </a:r>
          </a:p>
          <a:p>
            <a:pPr eaLnBrk="1" hangingPunct="1">
              <a:lnSpc>
                <a:spcPct val="100000"/>
              </a:lnSpc>
              <a:spcBef>
                <a:spcPct val="0"/>
              </a:spcBef>
              <a:buFontTx/>
              <a:buNone/>
            </a:pPr>
            <a:r>
              <a:rPr lang="en-US" altLang="en-US" sz="1800"/>
              <a:t>en la corriente</a:t>
            </a:r>
          </a:p>
          <a:p>
            <a:pPr eaLnBrk="1" hangingPunct="1">
              <a:lnSpc>
                <a:spcPct val="100000"/>
              </a:lnSpc>
              <a:spcBef>
                <a:spcPct val="0"/>
              </a:spcBef>
              <a:buFontTx/>
              <a:buNone/>
            </a:pPr>
            <a:r>
              <a:rPr lang="en-US" altLang="en-US" sz="1800"/>
              <a:t>Motores 3 y 4:</a:t>
            </a:r>
          </a:p>
          <a:p>
            <a:pPr eaLnBrk="1" hangingPunct="1">
              <a:lnSpc>
                <a:spcPct val="100000"/>
              </a:lnSpc>
              <a:spcBef>
                <a:spcPct val="0"/>
              </a:spcBef>
              <a:buFontTx/>
              <a:buNone/>
            </a:pPr>
            <a:r>
              <a:rPr lang="en-US" altLang="en-US" sz="1800"/>
              <a:t>2 × PrM = 0,36 MW, UrM = 6 kV, cos 𝜑rM = 0,87</a:t>
            </a:r>
          </a:p>
          <a:p>
            <a:pPr eaLnBrk="1" hangingPunct="1">
              <a:lnSpc>
                <a:spcPct val="100000"/>
              </a:lnSpc>
              <a:spcBef>
                <a:spcPct val="0"/>
              </a:spcBef>
              <a:buFontTx/>
              <a:buNone/>
            </a:pPr>
            <a:r>
              <a:rPr lang="en-US" altLang="en-US" sz="1800"/>
              <a:t>p = 1, Ia∕IrM = 5,5,𝜂= 0,98</a:t>
            </a:r>
          </a:p>
          <a:p>
            <a:pPr eaLnBrk="1" hangingPunct="1">
              <a:lnSpc>
                <a:spcPct val="100000"/>
              </a:lnSpc>
              <a:spcBef>
                <a:spcPct val="0"/>
              </a:spcBef>
              <a:buFontTx/>
              <a:buNone/>
            </a:pPr>
            <a:r>
              <a:rPr lang="en-US" altLang="en-US" sz="1800"/>
              <a:t>1.4.5.4 Cálculo con magnitudes pu</a:t>
            </a:r>
          </a:p>
          <a:p>
            <a:pPr eaLnBrk="1" hangingPunct="1">
              <a:lnSpc>
                <a:spcPct val="100000"/>
              </a:lnSpc>
              <a:spcBef>
                <a:spcPct val="0"/>
              </a:spcBef>
              <a:buFontTx/>
              <a:buNone/>
            </a:pPr>
            <a:r>
              <a:rPr lang="en-US" altLang="en-US" sz="1800"/>
              <a:t>Dado: UB = Un = 6kV bzw. 20kV, SB = 100MVA. Calcular ejemplo 1.4.5.3</a:t>
            </a:r>
          </a:p>
          <a:p>
            <a:pPr eaLnBrk="1" hangingPunct="1">
              <a:lnSpc>
                <a:spcPct val="100000"/>
              </a:lnSpc>
              <a:spcBef>
                <a:spcPct val="0"/>
              </a:spcBef>
              <a:buFontTx/>
              <a:buNone/>
            </a:pPr>
            <a:r>
              <a:rPr lang="en-US" altLang="en-US" sz="1800"/>
              <a:t>utilizando la magnitud pu.</a:t>
            </a:r>
          </a:p>
          <a:p>
            <a:pPr eaLnBrk="1" hangingPunct="1">
              <a:lnSpc>
                <a:spcPct val="100000"/>
              </a:lnSpc>
              <a:spcBef>
                <a:spcPct val="0"/>
              </a:spcBef>
              <a:buFontTx/>
              <a:buNone/>
            </a:pPr>
            <a:r>
              <a:rPr lang="en-US" altLang="en-US" sz="1800"/>
              <a:t>Transformador de traducción en sistema pu:</a:t>
            </a:r>
          </a:p>
          <a:p>
            <a:pPr eaLnBrk="1" hangingPunct="1">
              <a:lnSpc>
                <a:spcPct val="100000"/>
              </a:lnSpc>
              <a:spcBef>
                <a:spcPct val="0"/>
              </a:spcBef>
              <a:buFontTx/>
              <a:buNone/>
            </a:pPr>
            <a:r>
              <a:rPr lang="en-US" altLang="en-US" sz="1800"/>
              <a:t>Transformador:</a:t>
            </a:r>
          </a:p>
          <a:p>
            <a:pPr eaLnBrk="1" hangingPunct="1">
              <a:lnSpc>
                <a:spcPct val="100000"/>
              </a:lnSpc>
              <a:spcBef>
                <a:spcPct val="0"/>
              </a:spcBef>
              <a:buFontTx/>
              <a:buNone/>
            </a:pPr>
            <a:r>
              <a:rPr lang="en-US" altLang="en-US" sz="1800"/>
              <a:t>Fuente de alimentación:</a:t>
            </a:r>
          </a:p>
          <a:p>
            <a:pPr eaLnBrk="1" hangingPunct="1">
              <a:lnSpc>
                <a:spcPct val="100000"/>
              </a:lnSpc>
              <a:spcBef>
                <a:spcPct val="0"/>
              </a:spcBef>
              <a:buFontTx/>
              <a:buNone/>
            </a:pPr>
            <a:r>
              <a:rPr lang="en-US" altLang="en-US" sz="1800"/>
              <a:t>Impedancias de motores en sistemas pu:</a:t>
            </a:r>
          </a:p>
          <a:p>
            <a:pPr eaLnBrk="1" hangingPunct="1">
              <a:lnSpc>
                <a:spcPct val="100000"/>
              </a:lnSpc>
              <a:spcBef>
                <a:spcPct val="0"/>
              </a:spcBef>
              <a:buFontTx/>
              <a:buNone/>
            </a:pPr>
            <a:r>
              <a:rPr lang="en-US" altLang="en-US" sz="1800"/>
              <a:t>Parcialmente actual:</a:t>
            </a:r>
          </a:p>
          <a:p>
            <a:pPr eaLnBrk="1" hangingPunct="1">
              <a:lnSpc>
                <a:spcPct val="100000"/>
              </a:lnSpc>
              <a:spcBef>
                <a:spcPct val="0"/>
              </a:spcBef>
              <a:buFontTx/>
              <a:buNone/>
            </a:pPr>
            <a:r>
              <a:rPr lang="en-US" altLang="en-US" sz="1800"/>
              <a:t>1.4.5.5 Cálculo con Sistema pu para un Sistema Industrial</a:t>
            </a:r>
          </a:p>
          <a:p>
            <a:pPr eaLnBrk="1" hangingPunct="1">
              <a:lnSpc>
                <a:spcPct val="100000"/>
              </a:lnSpc>
              <a:spcBef>
                <a:spcPct val="0"/>
              </a:spcBef>
              <a:buFontTx/>
              <a:buNone/>
            </a:pPr>
            <a:r>
              <a:rPr lang="en-US" altLang="en-US" sz="1800"/>
              <a:t>Dada es la Figura 1.10. Calcular la potencia de cortocircuito y las corrientes de cortocircuito.</a:t>
            </a:r>
          </a:p>
          <a:p>
            <a:pPr eaLnBrk="1" hangingPunct="1">
              <a:lnSpc>
                <a:spcPct val="100000"/>
              </a:lnSpc>
              <a:spcBef>
                <a:spcPct val="0"/>
              </a:spcBef>
              <a:buFontTx/>
              <a:buNone/>
            </a:pPr>
            <a:r>
              <a:rPr lang="en-US" altLang="en-US" sz="1800"/>
              <a:t>de una central industrial con el método pu.</a:t>
            </a:r>
          </a:p>
          <a:p>
            <a:pPr eaLnBrk="1" hangingPunct="1">
              <a:lnSpc>
                <a:spcPct val="100000"/>
              </a:lnSpc>
              <a:spcBef>
                <a:spcPct val="0"/>
              </a:spcBef>
              <a:buFontTx/>
              <a:buNone/>
            </a:pPr>
            <a:r>
              <a:rPr lang="en-US" altLang="en-US" sz="1800"/>
              <a:t>Primero, se dibuja el diagrama del circuito equivalente (Figura 1.11).</a:t>
            </a:r>
          </a:p>
          <a:p>
            <a:pPr eaLnBrk="1" hangingPunct="1">
              <a:lnSpc>
                <a:spcPct val="100000"/>
              </a:lnSpc>
              <a:spcBef>
                <a:spcPct val="0"/>
              </a:spcBef>
              <a:buFontTx/>
              <a:buNone/>
            </a:pPr>
            <a:endParaRPr lang="en-US" altLang="en-US" sz="1800"/>
          </a:p>
          <a:p>
            <a:pPr eaLnBrk="1" hangingPunct="1">
              <a:lnSpc>
                <a:spcPct val="100000"/>
              </a:lnSpc>
              <a:spcBef>
                <a:spcPct val="0"/>
              </a:spcBef>
              <a:buFontTx/>
              <a:buNone/>
            </a:pPr>
            <a:r>
              <a:rPr lang="en-US" altLang="en-US" sz="1800"/>
              <a:t>Figura 1.10 Suministro para una empresa industrial.</a:t>
            </a:r>
          </a:p>
          <a:p>
            <a:pPr eaLnBrk="1" hangingPunct="1">
              <a:lnSpc>
                <a:spcPct val="100000"/>
              </a:lnSpc>
              <a:spcBef>
                <a:spcPct val="0"/>
              </a:spcBef>
              <a:buFontTx/>
              <a:buNone/>
            </a:pPr>
            <a:r>
              <a:rPr lang="en-US" altLang="en-US" sz="1800"/>
              <a:t>Cable Línea aérea Cable</a:t>
            </a:r>
          </a:p>
          <a:p>
            <a:pPr eaLnBrk="1" hangingPunct="1">
              <a:lnSpc>
                <a:spcPct val="100000"/>
              </a:lnSpc>
              <a:spcBef>
                <a:spcPct val="0"/>
              </a:spcBef>
              <a:buFontTx/>
              <a:buNone/>
            </a:pPr>
            <a:r>
              <a:rPr lang="en-US" altLang="en-US" sz="1800"/>
              <a:t>XT1</a:t>
            </a:r>
          </a:p>
          <a:p>
            <a:pPr eaLnBrk="1" hangingPunct="1">
              <a:lnSpc>
                <a:spcPct val="100000"/>
              </a:lnSpc>
              <a:spcBef>
                <a:spcPct val="0"/>
              </a:spcBef>
              <a:buFontTx/>
              <a:buNone/>
            </a:pPr>
            <a:r>
              <a:rPr lang="en-US" altLang="en-US" sz="1800"/>
              <a:t>Figura 1.11 Diagrama de circuito equivalente en secuencia positiva.</a:t>
            </a:r>
          </a:p>
          <a:p>
            <a:pPr eaLnBrk="1" hangingPunct="1">
              <a:lnSpc>
                <a:spcPct val="100000"/>
              </a:lnSpc>
              <a:spcBef>
                <a:spcPct val="0"/>
              </a:spcBef>
              <a:buFontTx/>
              <a:buNone/>
            </a:pPr>
            <a:r>
              <a:rPr lang="en-US" altLang="en-US" sz="1800"/>
              <a:t>Impedancia de la fuente de alimentación:</a:t>
            </a:r>
          </a:p>
          <a:p>
            <a:pPr eaLnBrk="1" hangingPunct="1">
              <a:lnSpc>
                <a:spcPct val="100000"/>
              </a:lnSpc>
              <a:spcBef>
                <a:spcPct val="0"/>
              </a:spcBef>
              <a:buFontTx/>
              <a:buNone/>
            </a:pPr>
            <a:r>
              <a:rPr lang="en-US" altLang="en-US" sz="1800"/>
              <a:t>Potencia de cortocircuito de la fuente:</a:t>
            </a:r>
          </a:p>
          <a:p>
            <a:pPr eaLnBrk="1" hangingPunct="1">
              <a:lnSpc>
                <a:spcPct val="100000"/>
              </a:lnSpc>
              <a:spcBef>
                <a:spcPct val="0"/>
              </a:spcBef>
              <a:buFontTx/>
              <a:buNone/>
            </a:pPr>
            <a:r>
              <a:rPr lang="en-US" altLang="en-US" sz="1800"/>
              <a:t>Reactancia de la alimentación:</a:t>
            </a:r>
          </a:p>
          <a:p>
            <a:pPr eaLnBrk="1" hangingPunct="1">
              <a:lnSpc>
                <a:spcPct val="100000"/>
              </a:lnSpc>
              <a:spcBef>
                <a:spcPct val="0"/>
              </a:spcBef>
              <a:buFontTx/>
              <a:buNone/>
            </a:pPr>
            <a:r>
              <a:rPr lang="en-US" altLang="en-US" sz="1800"/>
              <a:t>Reactancia de transformadores:</a:t>
            </a:r>
          </a:p>
          <a:p>
            <a:pPr eaLnBrk="1" hangingPunct="1">
              <a:lnSpc>
                <a:spcPct val="100000"/>
              </a:lnSpc>
              <a:spcBef>
                <a:spcPct val="0"/>
              </a:spcBef>
              <a:buFontTx/>
              <a:buNone/>
            </a:pPr>
            <a:r>
              <a:rPr lang="en-US" altLang="en-US" sz="1800"/>
              <a:t>Reactancia total:</a:t>
            </a:r>
          </a:p>
          <a:p>
            <a:pPr eaLnBrk="1" hangingPunct="1">
              <a:lnSpc>
                <a:spcPct val="100000"/>
              </a:lnSpc>
              <a:spcBef>
                <a:spcPct val="0"/>
              </a:spcBef>
              <a:buFontTx/>
              <a:buNone/>
            </a:pPr>
            <a:r>
              <a:rPr lang="en-US" altLang="en-US" sz="1800"/>
              <a:t>XG = XQ + XT = 0,0484 pu + 0,0597 pu = 0,10813 pu</a:t>
            </a:r>
          </a:p>
          <a:p>
            <a:pPr eaLnBrk="1" hangingPunct="1">
              <a:lnSpc>
                <a:spcPct val="100000"/>
              </a:lnSpc>
              <a:spcBef>
                <a:spcPct val="0"/>
              </a:spcBef>
              <a:buFontTx/>
              <a:buNone/>
            </a:pPr>
            <a:r>
              <a:rPr lang="en-US" altLang="en-US" sz="1800"/>
              <a:t>Potencia de cortocircuito:</a:t>
            </a:r>
          </a:p>
          <a:p>
            <a:pPr eaLnBrk="1" hangingPunct="1">
              <a:lnSpc>
                <a:spcPct val="100000"/>
              </a:lnSpc>
              <a:spcBef>
                <a:spcPct val="0"/>
              </a:spcBef>
              <a:buFontTx/>
              <a:buNone/>
            </a:pPr>
            <a:r>
              <a:rPr lang="en-US" altLang="en-US" sz="1800"/>
              <a:t>XkQ = 1pu⋅ 100 = 9.248 ⋅ 100 = 924.8MVA</a:t>
            </a:r>
          </a:p>
          <a:p>
            <a:pPr eaLnBrk="1" hangingPunct="1">
              <a:lnSpc>
                <a:spcPct val="100000"/>
              </a:lnSpc>
              <a:spcBef>
                <a:spcPct val="0"/>
              </a:spcBef>
              <a:buFontTx/>
              <a:buNone/>
            </a:pPr>
            <a:r>
              <a:rPr lang="en-US" altLang="en-US" sz="1800"/>
              <a:t>En transformador de distribución:</a:t>
            </a:r>
          </a:p>
          <a:p>
            <a:pPr eaLnBrk="1" hangingPunct="1">
              <a:lnSpc>
                <a:spcPct val="100000"/>
              </a:lnSpc>
              <a:spcBef>
                <a:spcPct val="0"/>
              </a:spcBef>
              <a:buFontTx/>
              <a:buNone/>
            </a:pPr>
            <a:r>
              <a:rPr lang="en-US" altLang="en-US" sz="1800"/>
              <a:t>Potencia de cortocircuito en el lado primario del transformador:</a:t>
            </a:r>
          </a:p>
          <a:p>
            <a:pPr eaLnBrk="1" hangingPunct="1">
              <a:lnSpc>
                <a:spcPct val="100000"/>
              </a:lnSpc>
              <a:spcBef>
                <a:spcPct val="0"/>
              </a:spcBef>
              <a:buFontTx/>
              <a:buNone/>
            </a:pPr>
            <a:r>
              <a:rPr lang="en-US" altLang="en-US" sz="1800"/>
              <a:t>Potencia de cortocircuito en el lado secundario del transformador:</a:t>
            </a:r>
          </a:p>
          <a:p>
            <a:pPr eaLnBrk="1" hangingPunct="1">
              <a:lnSpc>
                <a:spcPct val="100000"/>
              </a:lnSpc>
              <a:spcBef>
                <a:spcPct val="0"/>
              </a:spcBef>
              <a:buFontTx/>
              <a:buNone/>
            </a:pPr>
            <a:endParaRPr lang="en-US" altLang="en-US" sz="1800"/>
          </a:p>
          <a:p>
            <a:pPr eaLnBrk="1" hangingPunct="1">
              <a:lnSpc>
                <a:spcPct val="100000"/>
              </a:lnSpc>
              <a:spcBef>
                <a:spcPct val="0"/>
              </a:spcBef>
              <a:buFontTx/>
              <a:buNone/>
            </a:pPr>
            <a:r>
              <a:rPr lang="en-US" altLang="en-US" sz="1800" b="1"/>
              <a:t>1.4.5.6 Cálculo con Sistema MVA</a:t>
            </a:r>
          </a:p>
          <a:p>
            <a:pPr eaLnBrk="1" hangingPunct="1">
              <a:lnSpc>
                <a:spcPct val="100000"/>
              </a:lnSpc>
              <a:spcBef>
                <a:spcPct val="0"/>
              </a:spcBef>
              <a:buFontTx/>
              <a:buNone/>
            </a:pPr>
            <a:endParaRPr lang="en-US" altLang="en-US" sz="1800"/>
          </a:p>
          <a:p>
            <a:pPr eaLnBrk="1" hangingPunct="1">
              <a:lnSpc>
                <a:spcPct val="100000"/>
              </a:lnSpc>
              <a:spcBef>
                <a:spcPct val="0"/>
              </a:spcBef>
              <a:buFontTx/>
              <a:buNone/>
            </a:pPr>
            <a:r>
              <a:rPr lang="en-US" altLang="en-US" sz="1800"/>
              <a:t>La Figura 1.12 muestra una planta de energía con sistema de potencia auxiliar y fuente de alimentación.</a:t>
            </a:r>
          </a:p>
          <a:p>
            <a:pPr eaLnBrk="1" hangingPunct="1">
              <a:lnSpc>
                <a:spcPct val="100000"/>
              </a:lnSpc>
              <a:spcBef>
                <a:spcPct val="0"/>
              </a:spcBef>
              <a:buFontTx/>
              <a:buNone/>
            </a:pPr>
            <a:r>
              <a:rPr lang="en-US" altLang="en-US" sz="1800"/>
              <a:t>Calcule utilizando el sistema%/MVA en la potencia del circuito SS de la barra colectora, el pico</a:t>
            </a:r>
          </a:p>
          <a:p>
            <a:pPr eaLnBrk="1" hangingPunct="1">
              <a:lnSpc>
                <a:spcPct val="100000"/>
              </a:lnSpc>
              <a:spcBef>
                <a:spcPct val="0"/>
              </a:spcBef>
              <a:buFontTx/>
              <a:buNone/>
            </a:pPr>
            <a:r>
              <a:rPr lang="en-US" altLang="en-US" sz="1800"/>
              <a:t>corriente de cortocircuito y la corriente de corte.</a:t>
            </a:r>
          </a:p>
          <a:p>
            <a:pPr eaLnBrk="1" hangingPunct="1">
              <a:lnSpc>
                <a:spcPct val="100000"/>
              </a:lnSpc>
              <a:spcBef>
                <a:spcPct val="0"/>
              </a:spcBef>
              <a:buFontTx/>
              <a:buNone/>
            </a:pPr>
            <a:r>
              <a:rPr lang="en-US" altLang="en-US" sz="1800"/>
              <a:t>La reactancia total en la falla se calcula con la ayuda del circuito equivalente</a:t>
            </a:r>
          </a:p>
          <a:p>
            <a:pPr eaLnBrk="1" hangingPunct="1">
              <a:lnSpc>
                <a:spcPct val="100000"/>
              </a:lnSpc>
              <a:spcBef>
                <a:spcPct val="0"/>
              </a:spcBef>
              <a:buFontTx/>
              <a:buNone/>
            </a:pPr>
            <a:r>
              <a:rPr lang="en-US" altLang="en-US" sz="1800"/>
              <a:t>se muestra en la Figura 1.13 por conversión de potencia gradual.</a:t>
            </a:r>
          </a:p>
          <a:p>
            <a:pPr eaLnBrk="1" hangingPunct="1">
              <a:lnSpc>
                <a:spcPct val="100000"/>
              </a:lnSpc>
              <a:spcBef>
                <a:spcPct val="0"/>
              </a:spcBef>
              <a:buFontTx/>
              <a:buNone/>
            </a:pPr>
            <a:r>
              <a:rPr lang="en-US" altLang="en-US" sz="1800"/>
              <a:t>1) Cálculo de la reactancia de los recursos individuales</a:t>
            </a:r>
          </a:p>
          <a:p>
            <a:pPr eaLnBrk="1" hangingPunct="1">
              <a:lnSpc>
                <a:spcPct val="100000"/>
              </a:lnSpc>
              <a:spcBef>
                <a:spcPct val="0"/>
              </a:spcBef>
              <a:buFontTx/>
              <a:buNone/>
            </a:pPr>
            <a:r>
              <a:rPr lang="en-US" altLang="en-US" sz="1800"/>
              <a:t>Reactancia de red:</a:t>
            </a:r>
          </a:p>
        </p:txBody>
      </p:sp>
      <p:sp>
        <p:nvSpPr>
          <p:cNvPr id="25603" name="Rectángulo 1">
            <a:extLst>
              <a:ext uri="{FF2B5EF4-FFF2-40B4-BE49-F238E27FC236}">
                <a16:creationId xmlns:a16="http://schemas.microsoft.com/office/drawing/2014/main" id="{EDD59E68-F3ED-4DEF-9DCD-A3A030E537FF}"/>
              </a:ext>
            </a:extLst>
          </p:cNvPr>
          <p:cNvSpPr>
            <a:spLocks noChangeArrowheads="1"/>
          </p:cNvSpPr>
          <p:nvPr/>
        </p:nvSpPr>
        <p:spPr bwMode="auto">
          <a:xfrm>
            <a:off x="222250" y="231775"/>
            <a:ext cx="11747500" cy="646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0000"/>
              </a:lnSpc>
              <a:spcBef>
                <a:spcPct val="0"/>
              </a:spcBef>
              <a:buFontTx/>
              <a:buNone/>
            </a:pPr>
            <a:r>
              <a:rPr lang="en-US" altLang="en-US" sz="1800" b="1"/>
              <a:t>1.4.5.2 Cálculo de procesos de conmutación</a:t>
            </a:r>
          </a:p>
          <a:p>
            <a:pPr algn="just">
              <a:lnSpc>
                <a:spcPct val="100000"/>
              </a:lnSpc>
              <a:spcBef>
                <a:spcPct val="0"/>
              </a:spcBef>
              <a:buFontTx/>
              <a:buNone/>
            </a:pPr>
            <a:endParaRPr lang="en-US" altLang="en-US" sz="1800"/>
          </a:p>
          <a:p>
            <a:pPr algn="just">
              <a:lnSpc>
                <a:spcPct val="100000"/>
              </a:lnSpc>
              <a:spcBef>
                <a:spcPct val="0"/>
              </a:spcBef>
              <a:buFontTx/>
              <a:buNone/>
            </a:pPr>
            <a:r>
              <a:rPr lang="en-US" altLang="en-US" sz="1800"/>
              <a:t>Se dan los siguientes valores de corriente de cortocircuito (Figura 1.8):</a:t>
            </a:r>
          </a:p>
          <a:p>
            <a:pPr algn="just">
              <a:lnSpc>
                <a:spcPct val="100000"/>
              </a:lnSpc>
              <a:spcBef>
                <a:spcPct val="0"/>
              </a:spcBef>
              <a:buFontTx/>
              <a:buNone/>
            </a:pPr>
            <a:endParaRPr lang="es-ES" altLang="en-US" sz="1800"/>
          </a:p>
          <a:p>
            <a:pPr algn="just">
              <a:lnSpc>
                <a:spcPct val="100000"/>
              </a:lnSpc>
              <a:spcBef>
                <a:spcPct val="0"/>
              </a:spcBef>
              <a:buFontTx/>
              <a:buNone/>
            </a:pPr>
            <a:endParaRPr lang="es-ES" altLang="en-US" sz="1800"/>
          </a:p>
          <a:p>
            <a:pPr algn="just">
              <a:lnSpc>
                <a:spcPct val="100000"/>
              </a:lnSpc>
              <a:spcBef>
                <a:spcPct val="0"/>
              </a:spcBef>
              <a:buFontTx/>
              <a:buNone/>
            </a:pPr>
            <a:endParaRPr lang="es-ES" altLang="en-US" sz="1800"/>
          </a:p>
          <a:p>
            <a:pPr algn="just">
              <a:lnSpc>
                <a:spcPct val="100000"/>
              </a:lnSpc>
              <a:spcBef>
                <a:spcPct val="0"/>
              </a:spcBef>
              <a:buFontTx/>
              <a:buNone/>
            </a:pPr>
            <a:endParaRPr lang="en-US" altLang="en-US" sz="1800"/>
          </a:p>
          <a:p>
            <a:pPr algn="just">
              <a:lnSpc>
                <a:spcPct val="100000"/>
              </a:lnSpc>
              <a:spcBef>
                <a:spcPct val="0"/>
              </a:spcBef>
              <a:buFontTx/>
              <a:buNone/>
            </a:pPr>
            <a:r>
              <a:rPr lang="en-US" altLang="en-US" sz="1800"/>
              <a:t>Dibujar el proceso de conmutación del cortocircuito.</a:t>
            </a:r>
          </a:p>
          <a:p>
            <a:pPr algn="just">
              <a:lnSpc>
                <a:spcPct val="100000"/>
              </a:lnSpc>
              <a:spcBef>
                <a:spcPct val="0"/>
              </a:spcBef>
              <a:buFontTx/>
              <a:buNone/>
            </a:pPr>
            <a:endParaRPr lang="en-US" altLang="en-US" sz="1800"/>
          </a:p>
          <a:p>
            <a:pPr algn="just">
              <a:lnSpc>
                <a:spcPct val="100000"/>
              </a:lnSpc>
              <a:spcBef>
                <a:spcPct val="0"/>
              </a:spcBef>
              <a:buFontTx/>
              <a:buNone/>
            </a:pPr>
            <a:r>
              <a:rPr lang="en-US" altLang="en-US" sz="1800" b="1"/>
              <a:t>1.4.5.3 Cálculo en sistema pu</a:t>
            </a:r>
          </a:p>
          <a:p>
            <a:pPr algn="just">
              <a:lnSpc>
                <a:spcPct val="100000"/>
              </a:lnSpc>
              <a:spcBef>
                <a:spcPct val="0"/>
              </a:spcBef>
              <a:buFontTx/>
              <a:buNone/>
            </a:pPr>
            <a:endParaRPr lang="en-US" altLang="en-US" sz="1800"/>
          </a:p>
          <a:p>
            <a:pPr algn="just">
              <a:lnSpc>
                <a:spcPct val="100000"/>
              </a:lnSpc>
              <a:spcBef>
                <a:spcPct val="0"/>
              </a:spcBef>
              <a:buFontTx/>
              <a:buNone/>
            </a:pPr>
            <a:r>
              <a:rPr lang="en-US" altLang="en-US" sz="1800"/>
              <a:t>Se presenta un sistema con red 20/6 kV (Figura 1.9).</a:t>
            </a:r>
          </a:p>
          <a:p>
            <a:pPr algn="just">
              <a:lnSpc>
                <a:spcPct val="100000"/>
              </a:lnSpc>
              <a:spcBef>
                <a:spcPct val="0"/>
              </a:spcBef>
              <a:buFontTx/>
              <a:buNone/>
            </a:pPr>
            <a:endParaRPr lang="es-ES" altLang="en-US" sz="1800"/>
          </a:p>
          <a:p>
            <a:pPr algn="just">
              <a:lnSpc>
                <a:spcPct val="100000"/>
              </a:lnSpc>
              <a:spcBef>
                <a:spcPct val="0"/>
              </a:spcBef>
              <a:buFontTx/>
              <a:buNone/>
            </a:pPr>
            <a:endParaRPr lang="es-ES" altLang="en-US" sz="1800"/>
          </a:p>
          <a:p>
            <a:pPr algn="just">
              <a:lnSpc>
                <a:spcPct val="100000"/>
              </a:lnSpc>
              <a:spcBef>
                <a:spcPct val="0"/>
              </a:spcBef>
              <a:buFontTx/>
              <a:buNone/>
            </a:pPr>
            <a:endParaRPr lang="es-ES" altLang="en-US" sz="1800"/>
          </a:p>
          <a:p>
            <a:pPr algn="just">
              <a:lnSpc>
                <a:spcPct val="100000"/>
              </a:lnSpc>
              <a:spcBef>
                <a:spcPct val="0"/>
              </a:spcBef>
              <a:buFontTx/>
              <a:buNone/>
            </a:pPr>
            <a:endParaRPr lang="es-ES" altLang="en-US" sz="1800"/>
          </a:p>
          <a:p>
            <a:pPr algn="just">
              <a:lnSpc>
                <a:spcPct val="100000"/>
              </a:lnSpc>
              <a:spcBef>
                <a:spcPct val="0"/>
              </a:spcBef>
              <a:buFontTx/>
              <a:buNone/>
            </a:pPr>
            <a:endParaRPr lang="es-ES" altLang="en-US" sz="1800"/>
          </a:p>
          <a:p>
            <a:pPr algn="just">
              <a:lnSpc>
                <a:spcPct val="100000"/>
              </a:lnSpc>
              <a:spcBef>
                <a:spcPct val="0"/>
              </a:spcBef>
              <a:buFontTx/>
              <a:buNone/>
            </a:pPr>
            <a:endParaRPr lang="es-ES" altLang="en-US" sz="1800"/>
          </a:p>
          <a:p>
            <a:pPr algn="just">
              <a:lnSpc>
                <a:spcPct val="100000"/>
              </a:lnSpc>
              <a:spcBef>
                <a:spcPct val="0"/>
              </a:spcBef>
              <a:buFontTx/>
              <a:buNone/>
            </a:pPr>
            <a:endParaRPr lang="es-ES" altLang="en-US" sz="1800"/>
          </a:p>
          <a:p>
            <a:pPr algn="just">
              <a:lnSpc>
                <a:spcPct val="100000"/>
              </a:lnSpc>
              <a:spcBef>
                <a:spcPct val="0"/>
              </a:spcBef>
              <a:buFontTx/>
              <a:buNone/>
            </a:pPr>
            <a:endParaRPr lang="es-ES" altLang="en-US" sz="1800"/>
          </a:p>
          <a:p>
            <a:pPr algn="just">
              <a:lnSpc>
                <a:spcPct val="100000"/>
              </a:lnSpc>
              <a:spcBef>
                <a:spcPct val="0"/>
              </a:spcBef>
              <a:buFontTx/>
              <a:buNone/>
            </a:pPr>
            <a:endParaRPr lang="en-US" altLang="en-US" sz="1800"/>
          </a:p>
          <a:p>
            <a:pPr algn="just">
              <a:lnSpc>
                <a:spcPct val="100000"/>
              </a:lnSpc>
              <a:spcBef>
                <a:spcPct val="0"/>
              </a:spcBef>
              <a:buFontTx/>
              <a:buNone/>
            </a:pPr>
            <a:endParaRPr lang="en-US" altLang="en-US" sz="1800"/>
          </a:p>
          <a:p>
            <a:pPr algn="just">
              <a:lnSpc>
                <a:spcPct val="100000"/>
              </a:lnSpc>
              <a:spcBef>
                <a:spcPct val="0"/>
              </a:spcBef>
              <a:buFontTx/>
              <a:buNone/>
            </a:pPr>
            <a:endParaRPr lang="en-US" altLang="en-US" sz="1800"/>
          </a:p>
        </p:txBody>
      </p:sp>
      <p:pic>
        <p:nvPicPr>
          <p:cNvPr id="25604" name="Imagen 3">
            <a:extLst>
              <a:ext uri="{FF2B5EF4-FFF2-40B4-BE49-F238E27FC236}">
                <a16:creationId xmlns:a16="http://schemas.microsoft.com/office/drawing/2014/main" id="{6BB5A00A-47DF-47CE-85D2-452AF943478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44525" y="1138238"/>
            <a:ext cx="6076950"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5" name="Imagen 4">
            <a:extLst>
              <a:ext uri="{FF2B5EF4-FFF2-40B4-BE49-F238E27FC236}">
                <a16:creationId xmlns:a16="http://schemas.microsoft.com/office/drawing/2014/main" id="{EFD9C871-945B-42D1-B393-05F57607169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1950" y="3632200"/>
            <a:ext cx="5695950" cy="199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6" name="Imagen 5">
            <a:extLst>
              <a:ext uri="{FF2B5EF4-FFF2-40B4-BE49-F238E27FC236}">
                <a16:creationId xmlns:a16="http://schemas.microsoft.com/office/drawing/2014/main" id="{5CE9DB8E-327B-485A-8F59-C96F2C6CA23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845300" y="231775"/>
            <a:ext cx="5251450" cy="340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7" name="Rectángulo 6">
            <a:extLst>
              <a:ext uri="{FF2B5EF4-FFF2-40B4-BE49-F238E27FC236}">
                <a16:creationId xmlns:a16="http://schemas.microsoft.com/office/drawing/2014/main" id="{6CB4F78F-0B5C-43CB-A788-BDCFF12A09EF}"/>
              </a:ext>
            </a:extLst>
          </p:cNvPr>
          <p:cNvSpPr>
            <a:spLocks noChangeArrowheads="1"/>
          </p:cNvSpPr>
          <p:nvPr/>
        </p:nvSpPr>
        <p:spPr bwMode="auto">
          <a:xfrm>
            <a:off x="5676900" y="1889125"/>
            <a:ext cx="11684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1800" b="1"/>
              <a:t>Figura 1.8 Proceso de switching</a:t>
            </a:r>
          </a:p>
        </p:txBody>
      </p:sp>
      <p:pic>
        <p:nvPicPr>
          <p:cNvPr id="25608" name="Imagen 7">
            <a:extLst>
              <a:ext uri="{FF2B5EF4-FFF2-40B4-BE49-F238E27FC236}">
                <a16:creationId xmlns:a16="http://schemas.microsoft.com/office/drawing/2014/main" id="{F9B29B1D-8E38-4194-9DFF-E5B74307DB68}"/>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112000" y="3717925"/>
            <a:ext cx="4857750" cy="283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9" name="Rectángulo 8">
            <a:extLst>
              <a:ext uri="{FF2B5EF4-FFF2-40B4-BE49-F238E27FC236}">
                <a16:creationId xmlns:a16="http://schemas.microsoft.com/office/drawing/2014/main" id="{1CB3E0FF-FC87-4C4E-AEFA-307A69FD5142}"/>
              </a:ext>
            </a:extLst>
          </p:cNvPr>
          <p:cNvSpPr>
            <a:spLocks noChangeArrowheads="1"/>
          </p:cNvSpPr>
          <p:nvPr/>
        </p:nvSpPr>
        <p:spPr bwMode="auto">
          <a:xfrm>
            <a:off x="6915150" y="5135563"/>
            <a:ext cx="183515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1800" b="1"/>
              <a:t>Figura 1.9 Impacto de motores</a:t>
            </a:r>
          </a:p>
          <a:p>
            <a:pPr>
              <a:lnSpc>
                <a:spcPct val="100000"/>
              </a:lnSpc>
              <a:spcBef>
                <a:spcPct val="0"/>
              </a:spcBef>
              <a:buFontTx/>
              <a:buNone/>
            </a:pPr>
            <a:r>
              <a:rPr lang="en-US" altLang="en-US" sz="1800" b="1"/>
              <a:t>en la corriente</a:t>
            </a:r>
          </a:p>
        </p:txBody>
      </p:sp>
      <p:pic>
        <p:nvPicPr>
          <p:cNvPr id="25610" name="Imagen 10">
            <a:extLst>
              <a:ext uri="{FF2B5EF4-FFF2-40B4-BE49-F238E27FC236}">
                <a16:creationId xmlns:a16="http://schemas.microsoft.com/office/drawing/2014/main" id="{DD23B46F-2626-4FA8-8492-4B20D23CB7A4}"/>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68300" y="5630863"/>
            <a:ext cx="6216650" cy="93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ángulo 1">
            <a:extLst>
              <a:ext uri="{FF2B5EF4-FFF2-40B4-BE49-F238E27FC236}">
                <a16:creationId xmlns:a16="http://schemas.microsoft.com/office/drawing/2014/main" id="{1021B681-A83D-42DA-A573-2690F33C95AD}"/>
              </a:ext>
            </a:extLst>
          </p:cNvPr>
          <p:cNvSpPr>
            <a:spLocks noChangeArrowheads="1"/>
          </p:cNvSpPr>
          <p:nvPr/>
        </p:nvSpPr>
        <p:spPr bwMode="auto">
          <a:xfrm>
            <a:off x="222250" y="231775"/>
            <a:ext cx="11747500" cy="646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0000"/>
              </a:lnSpc>
              <a:spcBef>
                <a:spcPct val="0"/>
              </a:spcBef>
              <a:buFontTx/>
              <a:buNone/>
            </a:pPr>
            <a:r>
              <a:rPr lang="en-US" altLang="en-US" sz="1800" b="1"/>
              <a:t>1.4.5.4 Cálculo con magnitudes en pu</a:t>
            </a:r>
          </a:p>
          <a:p>
            <a:pPr algn="just">
              <a:lnSpc>
                <a:spcPct val="100000"/>
              </a:lnSpc>
              <a:spcBef>
                <a:spcPct val="0"/>
              </a:spcBef>
              <a:buFontTx/>
              <a:buNone/>
            </a:pPr>
            <a:endParaRPr lang="en-US" altLang="en-US" sz="1800"/>
          </a:p>
          <a:p>
            <a:pPr algn="just">
              <a:lnSpc>
                <a:spcPct val="100000"/>
              </a:lnSpc>
              <a:spcBef>
                <a:spcPct val="0"/>
              </a:spcBef>
              <a:buFontTx/>
              <a:buNone/>
            </a:pPr>
            <a:r>
              <a:rPr lang="en-US" altLang="en-US" sz="1800"/>
              <a:t>Dado: UB = Un = 6kV bzw. 20kV, SB = 100MVA. Calcular ejemplo 1.4.5.3 utilizando las magnitudes en pu.</a:t>
            </a:r>
          </a:p>
          <a:p>
            <a:pPr algn="just">
              <a:lnSpc>
                <a:spcPct val="100000"/>
              </a:lnSpc>
              <a:spcBef>
                <a:spcPct val="0"/>
              </a:spcBef>
              <a:buFontTx/>
              <a:buNone/>
            </a:pPr>
            <a:endParaRPr lang="es-ES" altLang="en-US" sz="1800"/>
          </a:p>
          <a:p>
            <a:pPr algn="just">
              <a:lnSpc>
                <a:spcPct val="100000"/>
              </a:lnSpc>
              <a:spcBef>
                <a:spcPct val="0"/>
              </a:spcBef>
              <a:buFontTx/>
              <a:buNone/>
            </a:pPr>
            <a:endParaRPr lang="es-ES" altLang="en-US" sz="1800"/>
          </a:p>
          <a:p>
            <a:pPr algn="just">
              <a:lnSpc>
                <a:spcPct val="100000"/>
              </a:lnSpc>
              <a:spcBef>
                <a:spcPct val="0"/>
              </a:spcBef>
              <a:buFontTx/>
              <a:buNone/>
            </a:pPr>
            <a:endParaRPr lang="es-ES" altLang="en-US" sz="1800"/>
          </a:p>
          <a:p>
            <a:pPr algn="just">
              <a:lnSpc>
                <a:spcPct val="100000"/>
              </a:lnSpc>
              <a:spcBef>
                <a:spcPct val="0"/>
              </a:spcBef>
              <a:buFontTx/>
              <a:buNone/>
            </a:pPr>
            <a:endParaRPr lang="es-ES" altLang="en-US" sz="1800"/>
          </a:p>
          <a:p>
            <a:pPr algn="just">
              <a:lnSpc>
                <a:spcPct val="100000"/>
              </a:lnSpc>
              <a:spcBef>
                <a:spcPct val="0"/>
              </a:spcBef>
              <a:buFontTx/>
              <a:buNone/>
            </a:pPr>
            <a:endParaRPr lang="es-ES" altLang="en-US" sz="1800"/>
          </a:p>
          <a:p>
            <a:pPr algn="just">
              <a:lnSpc>
                <a:spcPct val="100000"/>
              </a:lnSpc>
              <a:spcBef>
                <a:spcPct val="0"/>
              </a:spcBef>
              <a:buFontTx/>
              <a:buNone/>
            </a:pPr>
            <a:endParaRPr lang="es-ES" altLang="en-US" sz="1800"/>
          </a:p>
          <a:p>
            <a:pPr algn="just">
              <a:lnSpc>
                <a:spcPct val="100000"/>
              </a:lnSpc>
              <a:spcBef>
                <a:spcPct val="0"/>
              </a:spcBef>
              <a:buFontTx/>
              <a:buNone/>
            </a:pPr>
            <a:endParaRPr lang="es-ES" altLang="en-US" sz="1800"/>
          </a:p>
          <a:p>
            <a:pPr algn="just">
              <a:lnSpc>
                <a:spcPct val="100000"/>
              </a:lnSpc>
              <a:spcBef>
                <a:spcPct val="0"/>
              </a:spcBef>
              <a:buFontTx/>
              <a:buNone/>
            </a:pPr>
            <a:endParaRPr lang="es-ES" altLang="en-US" sz="1800"/>
          </a:p>
          <a:p>
            <a:pPr algn="just">
              <a:lnSpc>
                <a:spcPct val="100000"/>
              </a:lnSpc>
              <a:spcBef>
                <a:spcPct val="0"/>
              </a:spcBef>
              <a:buFontTx/>
              <a:buNone/>
            </a:pPr>
            <a:endParaRPr lang="es-ES" altLang="en-US" sz="1800"/>
          </a:p>
          <a:p>
            <a:pPr algn="just">
              <a:lnSpc>
                <a:spcPct val="100000"/>
              </a:lnSpc>
              <a:spcBef>
                <a:spcPct val="0"/>
              </a:spcBef>
              <a:buFontTx/>
              <a:buNone/>
            </a:pPr>
            <a:endParaRPr lang="es-ES" altLang="en-US" sz="1800"/>
          </a:p>
          <a:p>
            <a:pPr algn="just">
              <a:lnSpc>
                <a:spcPct val="100000"/>
              </a:lnSpc>
              <a:spcBef>
                <a:spcPct val="0"/>
              </a:spcBef>
              <a:buFontTx/>
              <a:buNone/>
            </a:pPr>
            <a:endParaRPr lang="es-ES" altLang="en-US" sz="1800"/>
          </a:p>
          <a:p>
            <a:pPr algn="just">
              <a:lnSpc>
                <a:spcPct val="100000"/>
              </a:lnSpc>
              <a:spcBef>
                <a:spcPct val="0"/>
              </a:spcBef>
              <a:buFontTx/>
              <a:buNone/>
            </a:pPr>
            <a:endParaRPr lang="es-ES" altLang="en-US" sz="1800"/>
          </a:p>
          <a:p>
            <a:pPr algn="just">
              <a:lnSpc>
                <a:spcPct val="100000"/>
              </a:lnSpc>
              <a:spcBef>
                <a:spcPct val="0"/>
              </a:spcBef>
              <a:buFontTx/>
              <a:buNone/>
            </a:pPr>
            <a:endParaRPr lang="es-ES" altLang="en-US" sz="1800"/>
          </a:p>
          <a:p>
            <a:pPr algn="just">
              <a:lnSpc>
                <a:spcPct val="100000"/>
              </a:lnSpc>
              <a:spcBef>
                <a:spcPct val="0"/>
              </a:spcBef>
              <a:buFontTx/>
              <a:buNone/>
            </a:pPr>
            <a:endParaRPr lang="es-ES" altLang="en-US" sz="1800"/>
          </a:p>
          <a:p>
            <a:pPr algn="just">
              <a:lnSpc>
                <a:spcPct val="100000"/>
              </a:lnSpc>
              <a:spcBef>
                <a:spcPct val="0"/>
              </a:spcBef>
              <a:buFontTx/>
              <a:buNone/>
            </a:pPr>
            <a:endParaRPr lang="es-ES" altLang="en-US" sz="1800"/>
          </a:p>
          <a:p>
            <a:pPr algn="just">
              <a:lnSpc>
                <a:spcPct val="100000"/>
              </a:lnSpc>
              <a:spcBef>
                <a:spcPct val="0"/>
              </a:spcBef>
              <a:buFontTx/>
              <a:buNone/>
            </a:pPr>
            <a:endParaRPr lang="es-ES" altLang="en-US" sz="1800"/>
          </a:p>
          <a:p>
            <a:pPr algn="just">
              <a:lnSpc>
                <a:spcPct val="100000"/>
              </a:lnSpc>
              <a:spcBef>
                <a:spcPct val="0"/>
              </a:spcBef>
              <a:buFontTx/>
              <a:buNone/>
            </a:pPr>
            <a:endParaRPr lang="es-ES" altLang="en-US" sz="1800"/>
          </a:p>
          <a:p>
            <a:pPr algn="just">
              <a:lnSpc>
                <a:spcPct val="100000"/>
              </a:lnSpc>
              <a:spcBef>
                <a:spcPct val="0"/>
              </a:spcBef>
              <a:buFontTx/>
              <a:buNone/>
            </a:pPr>
            <a:endParaRPr lang="es-ES" altLang="en-US" sz="1800"/>
          </a:p>
          <a:p>
            <a:pPr algn="just">
              <a:lnSpc>
                <a:spcPct val="100000"/>
              </a:lnSpc>
              <a:spcBef>
                <a:spcPct val="0"/>
              </a:spcBef>
              <a:buFontTx/>
              <a:buNone/>
            </a:pPr>
            <a:endParaRPr lang="es-ES" altLang="en-US" sz="1800"/>
          </a:p>
          <a:p>
            <a:pPr algn="just">
              <a:lnSpc>
                <a:spcPct val="100000"/>
              </a:lnSpc>
              <a:spcBef>
                <a:spcPct val="0"/>
              </a:spcBef>
              <a:buFontTx/>
              <a:buNone/>
            </a:pPr>
            <a:endParaRPr lang="es-ES" altLang="en-US" sz="1800"/>
          </a:p>
        </p:txBody>
      </p:sp>
      <p:pic>
        <p:nvPicPr>
          <p:cNvPr id="26627" name="Imagen 2">
            <a:extLst>
              <a:ext uri="{FF2B5EF4-FFF2-40B4-BE49-F238E27FC236}">
                <a16:creationId xmlns:a16="http://schemas.microsoft.com/office/drawing/2014/main" id="{4DDFDBDC-CA46-473A-AE34-CFD0355689C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92163" y="1149350"/>
            <a:ext cx="8143875" cy="461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8" name="Imagen 9">
            <a:extLst>
              <a:ext uri="{FF2B5EF4-FFF2-40B4-BE49-F238E27FC236}">
                <a16:creationId xmlns:a16="http://schemas.microsoft.com/office/drawing/2014/main" id="{E83CB312-81A3-4C58-8F3F-C5DA3815B77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92163" y="5905500"/>
            <a:ext cx="3381375" cy="77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ángulo 1">
            <a:extLst>
              <a:ext uri="{FF2B5EF4-FFF2-40B4-BE49-F238E27FC236}">
                <a16:creationId xmlns:a16="http://schemas.microsoft.com/office/drawing/2014/main" id="{6176A48F-7E3F-400D-A4A4-90652EC8DE81}"/>
              </a:ext>
            </a:extLst>
          </p:cNvPr>
          <p:cNvSpPr>
            <a:spLocks noChangeArrowheads="1"/>
          </p:cNvSpPr>
          <p:nvPr/>
        </p:nvSpPr>
        <p:spPr bwMode="auto">
          <a:xfrm>
            <a:off x="222250" y="231775"/>
            <a:ext cx="11747500" cy="618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0000"/>
              </a:lnSpc>
              <a:spcBef>
                <a:spcPct val="0"/>
              </a:spcBef>
              <a:buFontTx/>
              <a:buNone/>
            </a:pPr>
            <a:endParaRPr lang="en-US" altLang="en-US" sz="1800"/>
          </a:p>
          <a:p>
            <a:pPr algn="just">
              <a:lnSpc>
                <a:spcPct val="100000"/>
              </a:lnSpc>
              <a:spcBef>
                <a:spcPct val="0"/>
              </a:spcBef>
              <a:buFontTx/>
              <a:buNone/>
            </a:pPr>
            <a:endParaRPr lang="en-US" altLang="en-US" sz="1800"/>
          </a:p>
          <a:p>
            <a:pPr algn="just">
              <a:lnSpc>
                <a:spcPct val="100000"/>
              </a:lnSpc>
              <a:spcBef>
                <a:spcPct val="0"/>
              </a:spcBef>
              <a:buFontTx/>
              <a:buNone/>
            </a:pPr>
            <a:endParaRPr lang="en-US" altLang="en-US" sz="1800"/>
          </a:p>
          <a:p>
            <a:pPr algn="just">
              <a:lnSpc>
                <a:spcPct val="100000"/>
              </a:lnSpc>
              <a:spcBef>
                <a:spcPct val="0"/>
              </a:spcBef>
              <a:buFontTx/>
              <a:buNone/>
            </a:pPr>
            <a:endParaRPr lang="en-US" altLang="en-US" sz="1800"/>
          </a:p>
          <a:p>
            <a:pPr algn="just">
              <a:lnSpc>
                <a:spcPct val="100000"/>
              </a:lnSpc>
              <a:spcBef>
                <a:spcPct val="0"/>
              </a:spcBef>
              <a:buFontTx/>
              <a:buNone/>
            </a:pPr>
            <a:endParaRPr lang="en-US" altLang="en-US" sz="1800"/>
          </a:p>
          <a:p>
            <a:pPr algn="just">
              <a:lnSpc>
                <a:spcPct val="100000"/>
              </a:lnSpc>
              <a:spcBef>
                <a:spcPct val="0"/>
              </a:spcBef>
              <a:buFontTx/>
              <a:buNone/>
            </a:pPr>
            <a:endParaRPr lang="en-US" altLang="en-US" sz="1800"/>
          </a:p>
          <a:p>
            <a:pPr algn="just">
              <a:lnSpc>
                <a:spcPct val="100000"/>
              </a:lnSpc>
              <a:spcBef>
                <a:spcPct val="0"/>
              </a:spcBef>
              <a:buFontTx/>
              <a:buNone/>
            </a:pPr>
            <a:endParaRPr lang="en-US" altLang="en-US" sz="1800"/>
          </a:p>
          <a:p>
            <a:pPr algn="just">
              <a:lnSpc>
                <a:spcPct val="100000"/>
              </a:lnSpc>
              <a:spcBef>
                <a:spcPct val="0"/>
              </a:spcBef>
              <a:buFontTx/>
              <a:buNone/>
            </a:pPr>
            <a:endParaRPr lang="es-ES" altLang="en-US" sz="1800"/>
          </a:p>
          <a:p>
            <a:pPr algn="just">
              <a:lnSpc>
                <a:spcPct val="100000"/>
              </a:lnSpc>
              <a:spcBef>
                <a:spcPct val="0"/>
              </a:spcBef>
              <a:buFontTx/>
              <a:buNone/>
            </a:pPr>
            <a:endParaRPr lang="es-ES" altLang="en-US" sz="1800"/>
          </a:p>
          <a:p>
            <a:pPr algn="just">
              <a:lnSpc>
                <a:spcPct val="100000"/>
              </a:lnSpc>
              <a:spcBef>
                <a:spcPct val="0"/>
              </a:spcBef>
              <a:buFontTx/>
              <a:buNone/>
            </a:pPr>
            <a:endParaRPr lang="es-ES" altLang="en-US" sz="1800"/>
          </a:p>
          <a:p>
            <a:pPr algn="just">
              <a:lnSpc>
                <a:spcPct val="100000"/>
              </a:lnSpc>
              <a:spcBef>
                <a:spcPct val="0"/>
              </a:spcBef>
              <a:buFontTx/>
              <a:buNone/>
            </a:pPr>
            <a:endParaRPr lang="es-ES" altLang="en-US" sz="1800"/>
          </a:p>
          <a:p>
            <a:pPr algn="just">
              <a:lnSpc>
                <a:spcPct val="100000"/>
              </a:lnSpc>
              <a:spcBef>
                <a:spcPct val="0"/>
              </a:spcBef>
              <a:buFontTx/>
              <a:buNone/>
            </a:pPr>
            <a:endParaRPr lang="es-ES" altLang="en-US" sz="1800"/>
          </a:p>
          <a:p>
            <a:pPr algn="just">
              <a:lnSpc>
                <a:spcPct val="100000"/>
              </a:lnSpc>
              <a:spcBef>
                <a:spcPct val="0"/>
              </a:spcBef>
              <a:buFontTx/>
              <a:buNone/>
            </a:pPr>
            <a:endParaRPr lang="es-ES" altLang="en-US" sz="1800"/>
          </a:p>
          <a:p>
            <a:pPr algn="just">
              <a:lnSpc>
                <a:spcPct val="100000"/>
              </a:lnSpc>
              <a:spcBef>
                <a:spcPct val="0"/>
              </a:spcBef>
              <a:buFontTx/>
              <a:buNone/>
            </a:pPr>
            <a:endParaRPr lang="es-ES" altLang="en-US" sz="1800"/>
          </a:p>
          <a:p>
            <a:pPr algn="just">
              <a:lnSpc>
                <a:spcPct val="100000"/>
              </a:lnSpc>
              <a:spcBef>
                <a:spcPct val="0"/>
              </a:spcBef>
              <a:buFontTx/>
              <a:buNone/>
            </a:pPr>
            <a:endParaRPr lang="es-ES" altLang="en-US" sz="1800"/>
          </a:p>
          <a:p>
            <a:pPr algn="just">
              <a:lnSpc>
                <a:spcPct val="100000"/>
              </a:lnSpc>
              <a:spcBef>
                <a:spcPct val="0"/>
              </a:spcBef>
              <a:buFontTx/>
              <a:buNone/>
            </a:pPr>
            <a:endParaRPr lang="es-ES" altLang="en-US" sz="1800"/>
          </a:p>
          <a:p>
            <a:pPr algn="just">
              <a:lnSpc>
                <a:spcPct val="100000"/>
              </a:lnSpc>
              <a:spcBef>
                <a:spcPct val="0"/>
              </a:spcBef>
              <a:buFontTx/>
              <a:buNone/>
            </a:pPr>
            <a:endParaRPr lang="es-ES" altLang="en-US" sz="1800"/>
          </a:p>
          <a:p>
            <a:pPr algn="just">
              <a:lnSpc>
                <a:spcPct val="100000"/>
              </a:lnSpc>
              <a:spcBef>
                <a:spcPct val="0"/>
              </a:spcBef>
              <a:buFontTx/>
              <a:buNone/>
            </a:pPr>
            <a:endParaRPr lang="es-ES" altLang="en-US" sz="1800"/>
          </a:p>
          <a:p>
            <a:pPr algn="just">
              <a:lnSpc>
                <a:spcPct val="100000"/>
              </a:lnSpc>
              <a:spcBef>
                <a:spcPct val="0"/>
              </a:spcBef>
              <a:buFontTx/>
              <a:buNone/>
            </a:pPr>
            <a:endParaRPr lang="es-ES" altLang="en-US" sz="1800"/>
          </a:p>
          <a:p>
            <a:pPr algn="just">
              <a:lnSpc>
                <a:spcPct val="100000"/>
              </a:lnSpc>
              <a:spcBef>
                <a:spcPct val="0"/>
              </a:spcBef>
              <a:buFontTx/>
              <a:buNone/>
            </a:pPr>
            <a:endParaRPr lang="es-ES" altLang="en-US" sz="1800"/>
          </a:p>
          <a:p>
            <a:pPr algn="just">
              <a:lnSpc>
                <a:spcPct val="100000"/>
              </a:lnSpc>
              <a:spcBef>
                <a:spcPct val="0"/>
              </a:spcBef>
              <a:buFontTx/>
              <a:buNone/>
            </a:pPr>
            <a:endParaRPr lang="es-ES" altLang="en-US" sz="1800"/>
          </a:p>
          <a:p>
            <a:pPr algn="just">
              <a:lnSpc>
                <a:spcPct val="100000"/>
              </a:lnSpc>
              <a:spcBef>
                <a:spcPct val="0"/>
              </a:spcBef>
              <a:buFontTx/>
              <a:buNone/>
            </a:pPr>
            <a:endParaRPr lang="es-ES" altLang="en-US" sz="1800"/>
          </a:p>
        </p:txBody>
      </p:sp>
      <p:pic>
        <p:nvPicPr>
          <p:cNvPr id="27651" name="Imagen 3">
            <a:extLst>
              <a:ext uri="{FF2B5EF4-FFF2-40B4-BE49-F238E27FC236}">
                <a16:creationId xmlns:a16="http://schemas.microsoft.com/office/drawing/2014/main" id="{B1486982-F3DA-471A-8F7A-F63315F82F5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2250" y="374650"/>
            <a:ext cx="5580063" cy="240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2" name="Imagen 4">
            <a:extLst>
              <a:ext uri="{FF2B5EF4-FFF2-40B4-BE49-F238E27FC236}">
                <a16:creationId xmlns:a16="http://schemas.microsoft.com/office/drawing/2014/main" id="{1F57810C-979F-41EC-9B95-18E16435BE4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802313" y="374650"/>
            <a:ext cx="5972175" cy="531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ángulo 1">
            <a:extLst>
              <a:ext uri="{FF2B5EF4-FFF2-40B4-BE49-F238E27FC236}">
                <a16:creationId xmlns:a16="http://schemas.microsoft.com/office/drawing/2014/main" id="{316DE574-D7D9-4D3E-96B0-7C82060EB50E}"/>
              </a:ext>
            </a:extLst>
          </p:cNvPr>
          <p:cNvSpPr>
            <a:spLocks noChangeArrowheads="1"/>
          </p:cNvSpPr>
          <p:nvPr/>
        </p:nvSpPr>
        <p:spPr bwMode="auto">
          <a:xfrm>
            <a:off x="222250" y="231775"/>
            <a:ext cx="11747500" cy="646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0000"/>
              </a:lnSpc>
              <a:spcBef>
                <a:spcPct val="0"/>
              </a:spcBef>
              <a:buFontTx/>
              <a:buNone/>
            </a:pPr>
            <a:r>
              <a:rPr lang="en-US" altLang="en-US" sz="1800" b="1"/>
              <a:t>1.4.5.5 Cálculo con Sistema pu para un Sistema Industrial</a:t>
            </a:r>
          </a:p>
          <a:p>
            <a:pPr algn="just">
              <a:lnSpc>
                <a:spcPct val="100000"/>
              </a:lnSpc>
              <a:spcBef>
                <a:spcPct val="0"/>
              </a:spcBef>
              <a:buFontTx/>
              <a:buNone/>
            </a:pPr>
            <a:endParaRPr lang="en-US" altLang="en-US" sz="1800"/>
          </a:p>
          <a:p>
            <a:pPr algn="just">
              <a:lnSpc>
                <a:spcPct val="100000"/>
              </a:lnSpc>
              <a:spcBef>
                <a:spcPct val="0"/>
              </a:spcBef>
              <a:buFontTx/>
              <a:buNone/>
            </a:pPr>
            <a:r>
              <a:rPr lang="en-US" altLang="en-US" sz="1800"/>
              <a:t>Dado el Sistema de la Figura 1.10., calcular la potencia de cortocircuito y las corrientes de cortocircuito, de una central industrial con el método en pu.</a:t>
            </a:r>
          </a:p>
          <a:p>
            <a:pPr algn="just">
              <a:lnSpc>
                <a:spcPct val="100000"/>
              </a:lnSpc>
              <a:spcBef>
                <a:spcPct val="0"/>
              </a:spcBef>
              <a:buFontTx/>
              <a:buNone/>
            </a:pPr>
            <a:r>
              <a:rPr lang="en-US" altLang="en-US" sz="1800"/>
              <a:t>Primero, se dibuja el diagrama del circuito equivalente (Figura 1.11).</a:t>
            </a:r>
          </a:p>
          <a:p>
            <a:pPr algn="just">
              <a:lnSpc>
                <a:spcPct val="100000"/>
              </a:lnSpc>
              <a:spcBef>
                <a:spcPct val="0"/>
              </a:spcBef>
              <a:buFontTx/>
              <a:buNone/>
            </a:pPr>
            <a:endParaRPr lang="en-US" altLang="en-US" sz="1800"/>
          </a:p>
          <a:p>
            <a:pPr algn="just">
              <a:lnSpc>
                <a:spcPct val="100000"/>
              </a:lnSpc>
              <a:spcBef>
                <a:spcPct val="0"/>
              </a:spcBef>
              <a:buFontTx/>
              <a:buNone/>
            </a:pPr>
            <a:endParaRPr lang="en-US" altLang="en-US" sz="1800"/>
          </a:p>
          <a:p>
            <a:pPr algn="just">
              <a:lnSpc>
                <a:spcPct val="100000"/>
              </a:lnSpc>
              <a:spcBef>
                <a:spcPct val="0"/>
              </a:spcBef>
              <a:buFontTx/>
              <a:buNone/>
            </a:pPr>
            <a:endParaRPr lang="en-US" altLang="en-US" sz="1800"/>
          </a:p>
          <a:p>
            <a:pPr algn="just">
              <a:lnSpc>
                <a:spcPct val="100000"/>
              </a:lnSpc>
              <a:spcBef>
                <a:spcPct val="0"/>
              </a:spcBef>
              <a:buFontTx/>
              <a:buNone/>
            </a:pPr>
            <a:endParaRPr lang="en-US" altLang="en-US" sz="1800"/>
          </a:p>
          <a:p>
            <a:pPr algn="just">
              <a:lnSpc>
                <a:spcPct val="100000"/>
              </a:lnSpc>
              <a:spcBef>
                <a:spcPct val="0"/>
              </a:spcBef>
              <a:buFontTx/>
              <a:buNone/>
            </a:pPr>
            <a:endParaRPr lang="en-US" altLang="en-US" sz="1800"/>
          </a:p>
          <a:p>
            <a:pPr algn="just">
              <a:lnSpc>
                <a:spcPct val="100000"/>
              </a:lnSpc>
              <a:spcBef>
                <a:spcPct val="0"/>
              </a:spcBef>
              <a:buFontTx/>
              <a:buNone/>
            </a:pPr>
            <a:endParaRPr lang="en-US" altLang="en-US" sz="1800"/>
          </a:p>
          <a:p>
            <a:pPr algn="just">
              <a:lnSpc>
                <a:spcPct val="100000"/>
              </a:lnSpc>
              <a:spcBef>
                <a:spcPct val="0"/>
              </a:spcBef>
              <a:buFontTx/>
              <a:buNone/>
            </a:pPr>
            <a:endParaRPr lang="en-US" altLang="en-US" sz="1800"/>
          </a:p>
          <a:p>
            <a:pPr algn="just">
              <a:lnSpc>
                <a:spcPct val="100000"/>
              </a:lnSpc>
              <a:spcBef>
                <a:spcPct val="0"/>
              </a:spcBef>
              <a:buFontTx/>
              <a:buNone/>
            </a:pPr>
            <a:endParaRPr lang="es-ES" altLang="en-US" sz="1800"/>
          </a:p>
          <a:p>
            <a:pPr algn="just">
              <a:lnSpc>
                <a:spcPct val="100000"/>
              </a:lnSpc>
              <a:spcBef>
                <a:spcPct val="0"/>
              </a:spcBef>
              <a:buFontTx/>
              <a:buNone/>
            </a:pPr>
            <a:endParaRPr lang="es-ES" altLang="en-US" sz="1800"/>
          </a:p>
          <a:p>
            <a:pPr algn="just">
              <a:lnSpc>
                <a:spcPct val="100000"/>
              </a:lnSpc>
              <a:spcBef>
                <a:spcPct val="0"/>
              </a:spcBef>
              <a:buFontTx/>
              <a:buNone/>
            </a:pPr>
            <a:endParaRPr lang="es-ES" altLang="en-US" sz="1800"/>
          </a:p>
          <a:p>
            <a:pPr algn="just">
              <a:lnSpc>
                <a:spcPct val="100000"/>
              </a:lnSpc>
              <a:spcBef>
                <a:spcPct val="0"/>
              </a:spcBef>
              <a:buFontTx/>
              <a:buNone/>
            </a:pPr>
            <a:endParaRPr lang="en-US" altLang="en-US" sz="1800"/>
          </a:p>
          <a:p>
            <a:pPr algn="just">
              <a:lnSpc>
                <a:spcPct val="100000"/>
              </a:lnSpc>
              <a:spcBef>
                <a:spcPct val="0"/>
              </a:spcBef>
              <a:buFontTx/>
              <a:buNone/>
            </a:pPr>
            <a:endParaRPr lang="en-US" altLang="en-US" sz="1800"/>
          </a:p>
          <a:p>
            <a:pPr algn="just">
              <a:lnSpc>
                <a:spcPct val="100000"/>
              </a:lnSpc>
              <a:spcBef>
                <a:spcPct val="0"/>
              </a:spcBef>
              <a:buFontTx/>
              <a:buNone/>
            </a:pPr>
            <a:endParaRPr lang="es-ES" altLang="en-US" sz="1800"/>
          </a:p>
          <a:p>
            <a:pPr algn="just">
              <a:lnSpc>
                <a:spcPct val="100000"/>
              </a:lnSpc>
              <a:spcBef>
                <a:spcPct val="0"/>
              </a:spcBef>
              <a:buFontTx/>
              <a:buNone/>
            </a:pPr>
            <a:endParaRPr lang="es-ES" altLang="en-US" sz="1800"/>
          </a:p>
          <a:p>
            <a:pPr algn="just">
              <a:lnSpc>
                <a:spcPct val="100000"/>
              </a:lnSpc>
              <a:spcBef>
                <a:spcPct val="0"/>
              </a:spcBef>
              <a:buFontTx/>
              <a:buNone/>
            </a:pPr>
            <a:endParaRPr lang="es-ES" altLang="en-US" sz="1800"/>
          </a:p>
          <a:p>
            <a:pPr algn="just">
              <a:lnSpc>
                <a:spcPct val="100000"/>
              </a:lnSpc>
              <a:spcBef>
                <a:spcPct val="0"/>
              </a:spcBef>
              <a:buFontTx/>
              <a:buNone/>
            </a:pPr>
            <a:endParaRPr lang="es-ES" altLang="en-US" sz="1800"/>
          </a:p>
          <a:p>
            <a:pPr algn="just">
              <a:lnSpc>
                <a:spcPct val="100000"/>
              </a:lnSpc>
              <a:spcBef>
                <a:spcPct val="0"/>
              </a:spcBef>
              <a:buFontTx/>
              <a:buNone/>
            </a:pPr>
            <a:endParaRPr lang="es-ES" altLang="en-US" sz="1800"/>
          </a:p>
          <a:p>
            <a:pPr algn="just">
              <a:lnSpc>
                <a:spcPct val="100000"/>
              </a:lnSpc>
              <a:spcBef>
                <a:spcPct val="0"/>
              </a:spcBef>
              <a:buFontTx/>
              <a:buNone/>
            </a:pPr>
            <a:endParaRPr lang="es-ES" altLang="en-US" sz="1800"/>
          </a:p>
        </p:txBody>
      </p:sp>
      <p:pic>
        <p:nvPicPr>
          <p:cNvPr id="28675" name="Imagen 2">
            <a:extLst>
              <a:ext uri="{FF2B5EF4-FFF2-40B4-BE49-F238E27FC236}">
                <a16:creationId xmlns:a16="http://schemas.microsoft.com/office/drawing/2014/main" id="{1E12098C-40E7-4DD1-8AE8-7C69CCA1E0D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2250" y="1628775"/>
            <a:ext cx="8239125" cy="300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6" name="Imagen 5">
            <a:extLst>
              <a:ext uri="{FF2B5EF4-FFF2-40B4-BE49-F238E27FC236}">
                <a16:creationId xmlns:a16="http://schemas.microsoft.com/office/drawing/2014/main" id="{CA3FA803-4299-426F-BDFC-2ECA9BA0394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54425" y="4164013"/>
            <a:ext cx="8315325" cy="227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7" name="Rectángulo 6">
            <a:extLst>
              <a:ext uri="{FF2B5EF4-FFF2-40B4-BE49-F238E27FC236}">
                <a16:creationId xmlns:a16="http://schemas.microsoft.com/office/drawing/2014/main" id="{0F3A279E-F65D-4E73-8479-527C63FAACFA}"/>
              </a:ext>
            </a:extLst>
          </p:cNvPr>
          <p:cNvSpPr>
            <a:spLocks noChangeArrowheads="1"/>
          </p:cNvSpPr>
          <p:nvPr/>
        </p:nvSpPr>
        <p:spPr bwMode="auto">
          <a:xfrm>
            <a:off x="8213725" y="3027363"/>
            <a:ext cx="400367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en-US" altLang="en-US" sz="1800" b="1"/>
              <a:t>Figura 1.10 Suministro para una empresa industrial.</a:t>
            </a:r>
          </a:p>
        </p:txBody>
      </p:sp>
      <p:sp>
        <p:nvSpPr>
          <p:cNvPr id="28678" name="Rectángulo 7">
            <a:extLst>
              <a:ext uri="{FF2B5EF4-FFF2-40B4-BE49-F238E27FC236}">
                <a16:creationId xmlns:a16="http://schemas.microsoft.com/office/drawing/2014/main" id="{2C95963A-1C6E-4741-8443-F41C7AD5A6A7}"/>
              </a:ext>
            </a:extLst>
          </p:cNvPr>
          <p:cNvSpPr>
            <a:spLocks noChangeArrowheads="1"/>
          </p:cNvSpPr>
          <p:nvPr/>
        </p:nvSpPr>
        <p:spPr bwMode="auto">
          <a:xfrm>
            <a:off x="222250" y="5124450"/>
            <a:ext cx="34321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en-US" altLang="en-US" sz="1800" b="1"/>
              <a:t>Figura 1.11 Diagrama del circuito equivalente en secuencia positiva.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ángulo 1">
            <a:extLst>
              <a:ext uri="{FF2B5EF4-FFF2-40B4-BE49-F238E27FC236}">
                <a16:creationId xmlns:a16="http://schemas.microsoft.com/office/drawing/2014/main" id="{6EFDC814-B5DC-4DFF-A251-6BCC87506C49}"/>
              </a:ext>
            </a:extLst>
          </p:cNvPr>
          <p:cNvSpPr>
            <a:spLocks noChangeArrowheads="1"/>
          </p:cNvSpPr>
          <p:nvPr/>
        </p:nvSpPr>
        <p:spPr bwMode="auto">
          <a:xfrm>
            <a:off x="222250" y="231775"/>
            <a:ext cx="11747500" cy="646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0000"/>
              </a:lnSpc>
              <a:spcBef>
                <a:spcPct val="0"/>
              </a:spcBef>
              <a:buFontTx/>
              <a:buNone/>
            </a:pPr>
            <a:endParaRPr lang="es-ES" altLang="en-US" sz="1800"/>
          </a:p>
          <a:p>
            <a:pPr algn="just">
              <a:lnSpc>
                <a:spcPct val="100000"/>
              </a:lnSpc>
              <a:spcBef>
                <a:spcPct val="0"/>
              </a:spcBef>
              <a:buFontTx/>
              <a:buNone/>
            </a:pPr>
            <a:endParaRPr lang="es-ES" altLang="en-US" sz="1800"/>
          </a:p>
          <a:p>
            <a:pPr algn="just">
              <a:lnSpc>
                <a:spcPct val="100000"/>
              </a:lnSpc>
              <a:spcBef>
                <a:spcPct val="0"/>
              </a:spcBef>
              <a:buFontTx/>
              <a:buNone/>
            </a:pPr>
            <a:endParaRPr lang="es-ES" altLang="en-US" sz="1800"/>
          </a:p>
          <a:p>
            <a:pPr algn="just">
              <a:lnSpc>
                <a:spcPct val="100000"/>
              </a:lnSpc>
              <a:spcBef>
                <a:spcPct val="0"/>
              </a:spcBef>
              <a:buFontTx/>
              <a:buNone/>
            </a:pPr>
            <a:endParaRPr lang="es-ES" altLang="en-US" sz="1800"/>
          </a:p>
          <a:p>
            <a:pPr algn="just">
              <a:lnSpc>
                <a:spcPct val="100000"/>
              </a:lnSpc>
              <a:spcBef>
                <a:spcPct val="0"/>
              </a:spcBef>
              <a:buFontTx/>
              <a:buNone/>
            </a:pPr>
            <a:endParaRPr lang="es-ES" altLang="en-US" sz="1800"/>
          </a:p>
          <a:p>
            <a:pPr algn="just">
              <a:lnSpc>
                <a:spcPct val="100000"/>
              </a:lnSpc>
              <a:spcBef>
                <a:spcPct val="0"/>
              </a:spcBef>
              <a:buFontTx/>
              <a:buNone/>
            </a:pPr>
            <a:endParaRPr lang="es-ES" altLang="en-US" sz="1800"/>
          </a:p>
          <a:p>
            <a:pPr algn="just">
              <a:lnSpc>
                <a:spcPct val="100000"/>
              </a:lnSpc>
              <a:spcBef>
                <a:spcPct val="0"/>
              </a:spcBef>
              <a:buFontTx/>
              <a:buNone/>
            </a:pPr>
            <a:endParaRPr lang="es-ES" altLang="en-US" sz="1800"/>
          </a:p>
          <a:p>
            <a:pPr algn="just">
              <a:lnSpc>
                <a:spcPct val="100000"/>
              </a:lnSpc>
              <a:spcBef>
                <a:spcPct val="0"/>
              </a:spcBef>
              <a:buFontTx/>
              <a:buNone/>
            </a:pPr>
            <a:endParaRPr lang="es-ES" altLang="en-US" sz="1800"/>
          </a:p>
          <a:p>
            <a:pPr algn="just">
              <a:lnSpc>
                <a:spcPct val="100000"/>
              </a:lnSpc>
              <a:spcBef>
                <a:spcPct val="0"/>
              </a:spcBef>
              <a:buFontTx/>
              <a:buNone/>
            </a:pPr>
            <a:endParaRPr lang="es-ES" altLang="en-US" sz="1800"/>
          </a:p>
          <a:p>
            <a:pPr algn="just">
              <a:lnSpc>
                <a:spcPct val="100000"/>
              </a:lnSpc>
              <a:spcBef>
                <a:spcPct val="0"/>
              </a:spcBef>
              <a:buFontTx/>
              <a:buNone/>
            </a:pPr>
            <a:endParaRPr lang="es-ES" altLang="en-US" sz="1800"/>
          </a:p>
          <a:p>
            <a:pPr algn="just">
              <a:lnSpc>
                <a:spcPct val="100000"/>
              </a:lnSpc>
              <a:spcBef>
                <a:spcPct val="0"/>
              </a:spcBef>
              <a:buFontTx/>
              <a:buNone/>
            </a:pPr>
            <a:endParaRPr lang="es-ES" altLang="en-US" sz="1800"/>
          </a:p>
          <a:p>
            <a:pPr algn="just">
              <a:lnSpc>
                <a:spcPct val="100000"/>
              </a:lnSpc>
              <a:spcBef>
                <a:spcPct val="0"/>
              </a:spcBef>
              <a:buFontTx/>
              <a:buNone/>
            </a:pPr>
            <a:endParaRPr lang="es-ES" altLang="en-US" sz="1800"/>
          </a:p>
          <a:p>
            <a:pPr algn="just">
              <a:lnSpc>
                <a:spcPct val="100000"/>
              </a:lnSpc>
              <a:spcBef>
                <a:spcPct val="0"/>
              </a:spcBef>
              <a:buFontTx/>
              <a:buNone/>
            </a:pPr>
            <a:endParaRPr lang="es-ES" altLang="en-US" sz="1800"/>
          </a:p>
          <a:p>
            <a:pPr algn="just">
              <a:lnSpc>
                <a:spcPct val="100000"/>
              </a:lnSpc>
              <a:spcBef>
                <a:spcPct val="0"/>
              </a:spcBef>
              <a:buFontTx/>
              <a:buNone/>
            </a:pPr>
            <a:endParaRPr lang="es-ES" altLang="en-US" sz="1800"/>
          </a:p>
          <a:p>
            <a:pPr algn="just">
              <a:lnSpc>
                <a:spcPct val="100000"/>
              </a:lnSpc>
              <a:spcBef>
                <a:spcPct val="0"/>
              </a:spcBef>
              <a:buFontTx/>
              <a:buNone/>
            </a:pPr>
            <a:endParaRPr lang="es-ES" altLang="en-US" sz="1800"/>
          </a:p>
          <a:p>
            <a:pPr algn="just">
              <a:lnSpc>
                <a:spcPct val="100000"/>
              </a:lnSpc>
              <a:spcBef>
                <a:spcPct val="0"/>
              </a:spcBef>
              <a:buFontTx/>
              <a:buNone/>
            </a:pPr>
            <a:endParaRPr lang="es-ES" altLang="en-US" sz="1800"/>
          </a:p>
          <a:p>
            <a:pPr algn="just">
              <a:lnSpc>
                <a:spcPct val="100000"/>
              </a:lnSpc>
              <a:spcBef>
                <a:spcPct val="0"/>
              </a:spcBef>
              <a:buFontTx/>
              <a:buNone/>
            </a:pPr>
            <a:endParaRPr lang="es-ES" altLang="en-US" sz="1800"/>
          </a:p>
          <a:p>
            <a:pPr algn="just">
              <a:lnSpc>
                <a:spcPct val="100000"/>
              </a:lnSpc>
              <a:spcBef>
                <a:spcPct val="0"/>
              </a:spcBef>
              <a:buFontTx/>
              <a:buNone/>
            </a:pPr>
            <a:endParaRPr lang="es-ES" altLang="en-US" sz="1800"/>
          </a:p>
          <a:p>
            <a:pPr algn="just">
              <a:lnSpc>
                <a:spcPct val="100000"/>
              </a:lnSpc>
              <a:spcBef>
                <a:spcPct val="0"/>
              </a:spcBef>
              <a:buFontTx/>
              <a:buNone/>
            </a:pPr>
            <a:endParaRPr lang="es-ES" altLang="en-US" sz="1800"/>
          </a:p>
          <a:p>
            <a:pPr algn="just">
              <a:lnSpc>
                <a:spcPct val="100000"/>
              </a:lnSpc>
              <a:spcBef>
                <a:spcPct val="0"/>
              </a:spcBef>
              <a:buFontTx/>
              <a:buNone/>
            </a:pPr>
            <a:endParaRPr lang="es-ES" altLang="en-US" sz="1800"/>
          </a:p>
          <a:p>
            <a:pPr algn="just">
              <a:lnSpc>
                <a:spcPct val="100000"/>
              </a:lnSpc>
              <a:spcBef>
                <a:spcPct val="0"/>
              </a:spcBef>
              <a:buFontTx/>
              <a:buNone/>
            </a:pPr>
            <a:endParaRPr lang="es-ES" altLang="en-US" sz="1800"/>
          </a:p>
          <a:p>
            <a:pPr algn="just">
              <a:lnSpc>
                <a:spcPct val="100000"/>
              </a:lnSpc>
              <a:spcBef>
                <a:spcPct val="0"/>
              </a:spcBef>
              <a:buFontTx/>
              <a:buNone/>
            </a:pPr>
            <a:endParaRPr lang="es-ES" altLang="en-US" sz="1800"/>
          </a:p>
          <a:p>
            <a:pPr algn="just">
              <a:lnSpc>
                <a:spcPct val="100000"/>
              </a:lnSpc>
              <a:spcBef>
                <a:spcPct val="0"/>
              </a:spcBef>
              <a:buFontTx/>
              <a:buNone/>
            </a:pPr>
            <a:endParaRPr lang="en-US" altLang="en-US" sz="1800"/>
          </a:p>
        </p:txBody>
      </p:sp>
      <p:pic>
        <p:nvPicPr>
          <p:cNvPr id="29699" name="Imagen 3">
            <a:extLst>
              <a:ext uri="{FF2B5EF4-FFF2-40B4-BE49-F238E27FC236}">
                <a16:creationId xmlns:a16="http://schemas.microsoft.com/office/drawing/2014/main" id="{013447F1-99D1-4DAC-92B4-A8365AEF430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2250" y="231775"/>
            <a:ext cx="6346825" cy="505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0" name="Imagen 4">
            <a:extLst>
              <a:ext uri="{FF2B5EF4-FFF2-40B4-BE49-F238E27FC236}">
                <a16:creationId xmlns:a16="http://schemas.microsoft.com/office/drawing/2014/main" id="{60232D0A-F3F8-4C3C-9537-5E0243EB099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2250" y="5283200"/>
            <a:ext cx="5822950" cy="139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1" name="Imagen 8">
            <a:extLst>
              <a:ext uri="{FF2B5EF4-FFF2-40B4-BE49-F238E27FC236}">
                <a16:creationId xmlns:a16="http://schemas.microsoft.com/office/drawing/2014/main" id="{7A669465-F17D-47B4-A252-43D3151ECAE0}"/>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569075" y="231775"/>
            <a:ext cx="5400675" cy="554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2" name="Imagen 9">
            <a:extLst>
              <a:ext uri="{FF2B5EF4-FFF2-40B4-BE49-F238E27FC236}">
                <a16:creationId xmlns:a16="http://schemas.microsoft.com/office/drawing/2014/main" id="{501B67EE-D58D-4B1F-9B0B-3A6B045A5620}"/>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977063" y="5775325"/>
            <a:ext cx="4333875" cy="77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D0AFBEC0-6E97-415F-A00E-BCA26A8B09F7}"/>
              </a:ext>
            </a:extLst>
          </p:cNvPr>
          <p:cNvSpPr/>
          <p:nvPr/>
        </p:nvSpPr>
        <p:spPr>
          <a:xfrm>
            <a:off x="222250" y="231775"/>
            <a:ext cx="11747500" cy="5908675"/>
          </a:xfrm>
          <a:prstGeom prst="rect">
            <a:avLst/>
          </a:prstGeom>
        </p:spPr>
        <p:txBody>
          <a:bodyPr>
            <a:spAutoFit/>
          </a:bodyPr>
          <a:lstStyle/>
          <a:p>
            <a:pPr algn="just">
              <a:defRPr/>
            </a:pPr>
            <a:endParaRPr lang="en-US" dirty="0"/>
          </a:p>
          <a:p>
            <a:pPr algn="just">
              <a:defRPr/>
            </a:pPr>
            <a:endParaRPr lang="en-US" dirty="0"/>
          </a:p>
          <a:p>
            <a:pPr algn="just">
              <a:defRPr/>
            </a:pPr>
            <a:endParaRPr lang="en-US" dirty="0"/>
          </a:p>
          <a:p>
            <a:pPr algn="just">
              <a:defRPr/>
            </a:pPr>
            <a:endParaRPr lang="en-US" dirty="0"/>
          </a:p>
          <a:p>
            <a:pPr algn="just">
              <a:defRPr/>
            </a:pPr>
            <a:endParaRPr lang="en-US" dirty="0"/>
          </a:p>
          <a:p>
            <a:pPr algn="just">
              <a:defRPr/>
            </a:pPr>
            <a:endParaRPr lang="en-US" dirty="0"/>
          </a:p>
          <a:p>
            <a:pPr algn="just">
              <a:defRPr/>
            </a:pPr>
            <a:endParaRPr lang="en-US" dirty="0"/>
          </a:p>
          <a:p>
            <a:pPr algn="just">
              <a:defRPr/>
            </a:pPr>
            <a:endParaRPr lang="en-US" dirty="0"/>
          </a:p>
          <a:p>
            <a:pPr algn="just">
              <a:defRPr/>
            </a:pPr>
            <a:endParaRPr lang="en-US" dirty="0"/>
          </a:p>
          <a:p>
            <a:pPr algn="just">
              <a:defRPr/>
            </a:pPr>
            <a:endParaRPr lang="en-US" dirty="0"/>
          </a:p>
          <a:p>
            <a:pPr algn="just">
              <a:defRPr/>
            </a:pPr>
            <a:endParaRPr lang="en-US" dirty="0"/>
          </a:p>
          <a:p>
            <a:pPr algn="just">
              <a:defRPr/>
            </a:pPr>
            <a:endParaRPr lang="en-US" dirty="0"/>
          </a:p>
          <a:p>
            <a:pPr algn="just">
              <a:defRPr/>
            </a:pPr>
            <a:endParaRPr lang="en-US" dirty="0"/>
          </a:p>
          <a:p>
            <a:pPr algn="just">
              <a:defRPr/>
            </a:pPr>
            <a:r>
              <a:rPr lang="en-US" b="1" dirty="0"/>
              <a:t>1.4.5.6 </a:t>
            </a:r>
            <a:r>
              <a:rPr lang="en-US" b="1" dirty="0" err="1"/>
              <a:t>Cálculo</a:t>
            </a:r>
            <a:r>
              <a:rPr lang="en-US" b="1" dirty="0"/>
              <a:t> con </a:t>
            </a:r>
            <a:r>
              <a:rPr lang="en-US" b="1" dirty="0" err="1"/>
              <a:t>sistema</a:t>
            </a:r>
            <a:r>
              <a:rPr lang="en-US" b="1" dirty="0"/>
              <a:t> </a:t>
            </a:r>
            <a:r>
              <a:rPr lang="en-US" dirty="0"/>
              <a:t>%</a:t>
            </a:r>
            <a:r>
              <a:rPr lang="en-US" b="1" dirty="0"/>
              <a:t>MVA</a:t>
            </a:r>
          </a:p>
          <a:p>
            <a:pPr algn="just">
              <a:defRPr/>
            </a:pPr>
            <a:endParaRPr lang="en-US" dirty="0"/>
          </a:p>
          <a:p>
            <a:pPr algn="just">
              <a:defRPr/>
            </a:pPr>
            <a:r>
              <a:rPr lang="en-US" dirty="0"/>
              <a:t>La </a:t>
            </a:r>
            <a:r>
              <a:rPr lang="en-US" dirty="0" err="1"/>
              <a:t>Figura</a:t>
            </a:r>
            <a:r>
              <a:rPr lang="en-US" dirty="0"/>
              <a:t> 1.12 </a:t>
            </a:r>
            <a:r>
              <a:rPr lang="en-US" dirty="0" err="1"/>
              <a:t>muestra</a:t>
            </a:r>
            <a:r>
              <a:rPr lang="en-US" dirty="0"/>
              <a:t> </a:t>
            </a:r>
            <a:r>
              <a:rPr lang="en-US" dirty="0" err="1"/>
              <a:t>una</a:t>
            </a:r>
            <a:r>
              <a:rPr lang="en-US" dirty="0"/>
              <a:t> planta de </a:t>
            </a:r>
            <a:r>
              <a:rPr lang="en-US" dirty="0" err="1"/>
              <a:t>energía</a:t>
            </a:r>
            <a:r>
              <a:rPr lang="en-US" dirty="0"/>
              <a:t> con </a:t>
            </a:r>
            <a:r>
              <a:rPr lang="en-US" dirty="0" err="1"/>
              <a:t>sistema</a:t>
            </a:r>
            <a:r>
              <a:rPr lang="en-US" dirty="0"/>
              <a:t> de </a:t>
            </a:r>
            <a:r>
              <a:rPr lang="en-US" dirty="0" err="1"/>
              <a:t>energía</a:t>
            </a:r>
            <a:r>
              <a:rPr lang="en-US" dirty="0"/>
              <a:t> </a:t>
            </a:r>
            <a:r>
              <a:rPr lang="en-US" dirty="0" err="1"/>
              <a:t>auxiliar</a:t>
            </a:r>
            <a:r>
              <a:rPr lang="en-US" dirty="0"/>
              <a:t> y </a:t>
            </a:r>
            <a:r>
              <a:rPr lang="en-US" dirty="0" err="1"/>
              <a:t>fuente</a:t>
            </a:r>
            <a:r>
              <a:rPr lang="en-US" dirty="0"/>
              <a:t> de </a:t>
            </a:r>
            <a:r>
              <a:rPr lang="en-US" dirty="0" err="1"/>
              <a:t>alimentación</a:t>
            </a:r>
            <a:r>
              <a:rPr lang="en-US" dirty="0"/>
              <a:t>.</a:t>
            </a:r>
          </a:p>
          <a:p>
            <a:pPr algn="just">
              <a:defRPr/>
            </a:pPr>
            <a:r>
              <a:rPr lang="en-US" dirty="0" err="1"/>
              <a:t>Calcular</a:t>
            </a:r>
            <a:r>
              <a:rPr lang="en-US" dirty="0"/>
              <a:t>, </a:t>
            </a:r>
            <a:r>
              <a:rPr lang="en-US" dirty="0" err="1"/>
              <a:t>utilizando</a:t>
            </a:r>
            <a:r>
              <a:rPr lang="en-US" dirty="0"/>
              <a:t> el </a:t>
            </a:r>
            <a:r>
              <a:rPr lang="en-US" dirty="0" err="1"/>
              <a:t>sistema</a:t>
            </a:r>
            <a:r>
              <a:rPr lang="en-US" dirty="0"/>
              <a:t> %/MVA </a:t>
            </a:r>
            <a:r>
              <a:rPr lang="en-US" dirty="0" err="1"/>
              <a:t>en</a:t>
            </a:r>
            <a:r>
              <a:rPr lang="en-US" dirty="0"/>
              <a:t> la </a:t>
            </a:r>
            <a:r>
              <a:rPr lang="en-US" dirty="0" err="1"/>
              <a:t>barra</a:t>
            </a:r>
            <a:r>
              <a:rPr lang="en-US" dirty="0"/>
              <a:t> SS del </a:t>
            </a:r>
            <a:r>
              <a:rPr lang="en-US" dirty="0" err="1"/>
              <a:t>circuito</a:t>
            </a:r>
            <a:r>
              <a:rPr lang="en-US" dirty="0"/>
              <a:t> , el </a:t>
            </a:r>
            <a:r>
              <a:rPr lang="en-US" dirty="0" err="1"/>
              <a:t>pico</a:t>
            </a:r>
            <a:r>
              <a:rPr lang="en-US" dirty="0"/>
              <a:t> de </a:t>
            </a:r>
            <a:r>
              <a:rPr lang="en-US" dirty="0" err="1"/>
              <a:t>corriente</a:t>
            </a:r>
            <a:r>
              <a:rPr lang="en-US" dirty="0"/>
              <a:t> de </a:t>
            </a:r>
            <a:r>
              <a:rPr lang="en-US" dirty="0" err="1"/>
              <a:t>cortocircuito</a:t>
            </a:r>
            <a:r>
              <a:rPr lang="en-US" dirty="0"/>
              <a:t> y la </a:t>
            </a:r>
            <a:r>
              <a:rPr lang="en-US" dirty="0" err="1"/>
              <a:t>corriente</a:t>
            </a:r>
            <a:r>
              <a:rPr lang="en-US" dirty="0"/>
              <a:t> de </a:t>
            </a:r>
            <a:r>
              <a:rPr lang="en-US" dirty="0" err="1"/>
              <a:t>corte</a:t>
            </a:r>
            <a:r>
              <a:rPr lang="en-US" dirty="0"/>
              <a:t>.</a:t>
            </a:r>
          </a:p>
          <a:p>
            <a:pPr algn="just">
              <a:defRPr/>
            </a:pPr>
            <a:r>
              <a:rPr lang="en-US" dirty="0"/>
              <a:t>La </a:t>
            </a:r>
            <a:r>
              <a:rPr lang="en-US" dirty="0" err="1"/>
              <a:t>reactancia</a:t>
            </a:r>
            <a:r>
              <a:rPr lang="en-US" dirty="0"/>
              <a:t> total </a:t>
            </a:r>
            <a:r>
              <a:rPr lang="en-US" dirty="0" err="1"/>
              <a:t>en</a:t>
            </a:r>
            <a:r>
              <a:rPr lang="en-US" dirty="0"/>
              <a:t> la </a:t>
            </a:r>
            <a:r>
              <a:rPr lang="en-US" dirty="0" err="1"/>
              <a:t>falla</a:t>
            </a:r>
            <a:r>
              <a:rPr lang="en-US" dirty="0"/>
              <a:t> se </a:t>
            </a:r>
            <a:r>
              <a:rPr lang="en-US" dirty="0" err="1"/>
              <a:t>calcula</a:t>
            </a:r>
            <a:r>
              <a:rPr lang="en-US" dirty="0"/>
              <a:t> con la </a:t>
            </a:r>
            <a:r>
              <a:rPr lang="en-US" dirty="0" err="1"/>
              <a:t>ayuda</a:t>
            </a:r>
            <a:r>
              <a:rPr lang="en-US" dirty="0"/>
              <a:t> del </a:t>
            </a:r>
            <a:r>
              <a:rPr lang="en-US" dirty="0" err="1"/>
              <a:t>circuito</a:t>
            </a:r>
            <a:r>
              <a:rPr lang="en-US" dirty="0"/>
              <a:t> </a:t>
            </a:r>
            <a:r>
              <a:rPr lang="en-US" dirty="0" err="1"/>
              <a:t>equivalente</a:t>
            </a:r>
            <a:r>
              <a:rPr lang="en-US" dirty="0"/>
              <a:t> que se </a:t>
            </a:r>
            <a:r>
              <a:rPr lang="en-US" dirty="0" err="1"/>
              <a:t>muestra</a:t>
            </a:r>
            <a:r>
              <a:rPr lang="en-US" dirty="0"/>
              <a:t> </a:t>
            </a:r>
            <a:r>
              <a:rPr lang="en-US" dirty="0" err="1"/>
              <a:t>en</a:t>
            </a:r>
            <a:r>
              <a:rPr lang="en-US" dirty="0"/>
              <a:t> la </a:t>
            </a:r>
            <a:r>
              <a:rPr lang="en-US" dirty="0" err="1"/>
              <a:t>Figura</a:t>
            </a:r>
            <a:r>
              <a:rPr lang="en-US" dirty="0"/>
              <a:t> 1.13 </a:t>
            </a:r>
            <a:r>
              <a:rPr lang="en-US" dirty="0" err="1"/>
              <a:t>por</a:t>
            </a:r>
            <a:r>
              <a:rPr lang="en-US" dirty="0"/>
              <a:t> </a:t>
            </a:r>
            <a:r>
              <a:rPr lang="en-US" dirty="0" err="1"/>
              <a:t>conversión</a:t>
            </a:r>
            <a:r>
              <a:rPr lang="en-US" dirty="0"/>
              <a:t> de </a:t>
            </a:r>
            <a:r>
              <a:rPr lang="en-US" dirty="0" err="1"/>
              <a:t>potencia</a:t>
            </a:r>
            <a:r>
              <a:rPr lang="en-US" dirty="0"/>
              <a:t> gradual.</a:t>
            </a:r>
          </a:p>
          <a:p>
            <a:pPr algn="just">
              <a:defRPr/>
            </a:pPr>
            <a:endParaRPr lang="en-US" dirty="0"/>
          </a:p>
          <a:p>
            <a:pPr marL="342900" indent="-342900" algn="just">
              <a:buFontTx/>
              <a:buAutoNum type="arabicParenR"/>
              <a:defRPr/>
            </a:pPr>
            <a:r>
              <a:rPr lang="en-US" b="1" dirty="0" err="1"/>
              <a:t>Cálculo</a:t>
            </a:r>
            <a:r>
              <a:rPr lang="en-US" b="1" dirty="0"/>
              <a:t> de la </a:t>
            </a:r>
            <a:r>
              <a:rPr lang="en-US" b="1" dirty="0" err="1"/>
              <a:t>reactancia</a:t>
            </a:r>
            <a:r>
              <a:rPr lang="en-US" b="1" dirty="0"/>
              <a:t> de </a:t>
            </a:r>
            <a:r>
              <a:rPr lang="en-US" b="1" dirty="0" err="1"/>
              <a:t>los</a:t>
            </a:r>
            <a:r>
              <a:rPr lang="en-US" b="1" dirty="0"/>
              <a:t> </a:t>
            </a:r>
            <a:r>
              <a:rPr lang="en-US" b="1" dirty="0" err="1"/>
              <a:t>recursos</a:t>
            </a:r>
            <a:r>
              <a:rPr lang="en-US" b="1" dirty="0"/>
              <a:t> </a:t>
            </a:r>
            <a:r>
              <a:rPr lang="en-US" b="1" dirty="0" err="1"/>
              <a:t>individuales</a:t>
            </a:r>
            <a:endParaRPr lang="en-US" b="1" dirty="0"/>
          </a:p>
        </p:txBody>
      </p:sp>
      <p:pic>
        <p:nvPicPr>
          <p:cNvPr id="30723" name="Imagen 2">
            <a:extLst>
              <a:ext uri="{FF2B5EF4-FFF2-40B4-BE49-F238E27FC236}">
                <a16:creationId xmlns:a16="http://schemas.microsoft.com/office/drawing/2014/main" id="{6D5B9618-D633-4CA7-AE1A-D3BE4D1CD0C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2250" y="231775"/>
            <a:ext cx="5734050" cy="322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ángulo 1">
            <a:extLst>
              <a:ext uri="{FF2B5EF4-FFF2-40B4-BE49-F238E27FC236}">
                <a16:creationId xmlns:a16="http://schemas.microsoft.com/office/drawing/2014/main" id="{0FD0CC64-7073-4A32-92DE-B822266F3971}"/>
              </a:ext>
            </a:extLst>
          </p:cNvPr>
          <p:cNvSpPr>
            <a:spLocks noChangeArrowheads="1"/>
          </p:cNvSpPr>
          <p:nvPr/>
        </p:nvSpPr>
        <p:spPr bwMode="auto">
          <a:xfrm>
            <a:off x="222250" y="231775"/>
            <a:ext cx="11747500" cy="3138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0000"/>
              </a:lnSpc>
              <a:spcBef>
                <a:spcPct val="0"/>
              </a:spcBef>
              <a:buFontTx/>
              <a:buNone/>
            </a:pPr>
            <a:endParaRPr lang="en-US" altLang="en-US" sz="1800"/>
          </a:p>
          <a:p>
            <a:pPr algn="just">
              <a:lnSpc>
                <a:spcPct val="100000"/>
              </a:lnSpc>
              <a:spcBef>
                <a:spcPct val="0"/>
              </a:spcBef>
              <a:buFontTx/>
              <a:buNone/>
            </a:pPr>
            <a:endParaRPr lang="en-US" altLang="en-US" sz="1800"/>
          </a:p>
          <a:p>
            <a:pPr algn="just">
              <a:lnSpc>
                <a:spcPct val="100000"/>
              </a:lnSpc>
              <a:spcBef>
                <a:spcPct val="0"/>
              </a:spcBef>
              <a:buFontTx/>
              <a:buNone/>
            </a:pPr>
            <a:endParaRPr lang="en-US" altLang="en-US" sz="1800"/>
          </a:p>
          <a:p>
            <a:pPr algn="just">
              <a:lnSpc>
                <a:spcPct val="100000"/>
              </a:lnSpc>
              <a:spcBef>
                <a:spcPct val="0"/>
              </a:spcBef>
              <a:buFontTx/>
              <a:buNone/>
            </a:pPr>
            <a:endParaRPr lang="en-US" altLang="en-US" sz="1800"/>
          </a:p>
          <a:p>
            <a:pPr algn="just">
              <a:lnSpc>
                <a:spcPct val="100000"/>
              </a:lnSpc>
              <a:spcBef>
                <a:spcPct val="0"/>
              </a:spcBef>
              <a:buFontTx/>
              <a:buNone/>
            </a:pPr>
            <a:endParaRPr lang="en-US" altLang="en-US" sz="1800"/>
          </a:p>
          <a:p>
            <a:pPr algn="just">
              <a:lnSpc>
                <a:spcPct val="100000"/>
              </a:lnSpc>
              <a:spcBef>
                <a:spcPct val="0"/>
              </a:spcBef>
              <a:buFontTx/>
              <a:buNone/>
            </a:pPr>
            <a:endParaRPr lang="en-US" altLang="en-US" sz="1800"/>
          </a:p>
          <a:p>
            <a:pPr algn="just">
              <a:lnSpc>
                <a:spcPct val="100000"/>
              </a:lnSpc>
              <a:spcBef>
                <a:spcPct val="0"/>
              </a:spcBef>
              <a:buFontTx/>
              <a:buNone/>
            </a:pPr>
            <a:endParaRPr lang="en-US" altLang="en-US" sz="1800"/>
          </a:p>
          <a:p>
            <a:pPr algn="just">
              <a:lnSpc>
                <a:spcPct val="100000"/>
              </a:lnSpc>
              <a:spcBef>
                <a:spcPct val="0"/>
              </a:spcBef>
              <a:buFontTx/>
              <a:buNone/>
            </a:pPr>
            <a:endParaRPr lang="en-US" altLang="en-US" sz="1800"/>
          </a:p>
          <a:p>
            <a:pPr algn="just">
              <a:lnSpc>
                <a:spcPct val="100000"/>
              </a:lnSpc>
              <a:spcBef>
                <a:spcPct val="0"/>
              </a:spcBef>
              <a:buFontTx/>
              <a:buNone/>
            </a:pPr>
            <a:endParaRPr lang="en-US" altLang="en-US" sz="1800"/>
          </a:p>
          <a:p>
            <a:pPr algn="just">
              <a:lnSpc>
                <a:spcPct val="100000"/>
              </a:lnSpc>
              <a:spcBef>
                <a:spcPct val="0"/>
              </a:spcBef>
              <a:buFontTx/>
              <a:buNone/>
            </a:pPr>
            <a:endParaRPr lang="en-US" altLang="en-US" sz="1800"/>
          </a:p>
          <a:p>
            <a:pPr algn="just">
              <a:lnSpc>
                <a:spcPct val="100000"/>
              </a:lnSpc>
              <a:spcBef>
                <a:spcPct val="0"/>
              </a:spcBef>
              <a:buFontTx/>
              <a:buNone/>
            </a:pPr>
            <a:endParaRPr lang="en-US" altLang="en-US" sz="1800"/>
          </a:p>
        </p:txBody>
      </p:sp>
      <p:pic>
        <p:nvPicPr>
          <p:cNvPr id="31747" name="Imagen 3">
            <a:extLst>
              <a:ext uri="{FF2B5EF4-FFF2-40B4-BE49-F238E27FC236}">
                <a16:creationId xmlns:a16="http://schemas.microsoft.com/office/drawing/2014/main" id="{10C69444-745B-45E9-B754-F08C3AF1321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2250" y="231775"/>
            <a:ext cx="5124450" cy="299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8" name="Imagen 4">
            <a:extLst>
              <a:ext uri="{FF2B5EF4-FFF2-40B4-BE49-F238E27FC236}">
                <a16:creationId xmlns:a16="http://schemas.microsoft.com/office/drawing/2014/main" id="{BE1766AF-9202-413F-9F3C-B6E5A170F9B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2250" y="3370263"/>
            <a:ext cx="6877050" cy="295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9" name="Rectángulo 5">
            <a:extLst>
              <a:ext uri="{FF2B5EF4-FFF2-40B4-BE49-F238E27FC236}">
                <a16:creationId xmlns:a16="http://schemas.microsoft.com/office/drawing/2014/main" id="{6852C151-55EF-4A08-BB72-6C92F479C818}"/>
              </a:ext>
            </a:extLst>
          </p:cNvPr>
          <p:cNvSpPr>
            <a:spLocks noChangeArrowheads="1"/>
          </p:cNvSpPr>
          <p:nvPr/>
        </p:nvSpPr>
        <p:spPr bwMode="auto">
          <a:xfrm>
            <a:off x="222250" y="6324600"/>
            <a:ext cx="60055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1800" b="1"/>
              <a:t>Figura 1.12 Planta de energía con sistema auxiliar de energía.</a:t>
            </a:r>
          </a:p>
        </p:txBody>
      </p:sp>
      <p:pic>
        <p:nvPicPr>
          <p:cNvPr id="31750" name="Imagen 6">
            <a:extLst>
              <a:ext uri="{FF2B5EF4-FFF2-40B4-BE49-F238E27FC236}">
                <a16:creationId xmlns:a16="http://schemas.microsoft.com/office/drawing/2014/main" id="{A7446E3B-7451-4C04-AE40-2D9D8DCA7F6D}"/>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226300" y="231775"/>
            <a:ext cx="4743450" cy="537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51" name="Rectángulo 7">
            <a:extLst>
              <a:ext uri="{FF2B5EF4-FFF2-40B4-BE49-F238E27FC236}">
                <a16:creationId xmlns:a16="http://schemas.microsoft.com/office/drawing/2014/main" id="{7EA126CE-F98D-4EEC-965C-9C16E3120190}"/>
              </a:ext>
            </a:extLst>
          </p:cNvPr>
          <p:cNvSpPr>
            <a:spLocks noChangeArrowheads="1"/>
          </p:cNvSpPr>
          <p:nvPr/>
        </p:nvSpPr>
        <p:spPr bwMode="auto">
          <a:xfrm>
            <a:off x="7226300" y="5864225"/>
            <a:ext cx="50895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1800" b="1"/>
              <a:t>Figura 1.13 Diagrama de circuito equivalente en secuencia positiva.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ángulo 1">
            <a:extLst>
              <a:ext uri="{FF2B5EF4-FFF2-40B4-BE49-F238E27FC236}">
                <a16:creationId xmlns:a16="http://schemas.microsoft.com/office/drawing/2014/main" id="{9C7EC42B-1F4D-40B0-A201-5BC302D5F0F1}"/>
              </a:ext>
            </a:extLst>
          </p:cNvPr>
          <p:cNvSpPr>
            <a:spLocks noChangeArrowheads="1"/>
          </p:cNvSpPr>
          <p:nvPr/>
        </p:nvSpPr>
        <p:spPr bwMode="auto">
          <a:xfrm>
            <a:off x="203200" y="209550"/>
            <a:ext cx="11760200" cy="646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en-US" sz="1800"/>
          </a:p>
          <a:p>
            <a:pPr eaLnBrk="1" hangingPunct="1">
              <a:lnSpc>
                <a:spcPct val="100000"/>
              </a:lnSpc>
              <a:spcBef>
                <a:spcPct val="0"/>
              </a:spcBef>
              <a:buFontTx/>
              <a:buNone/>
            </a:pPr>
            <a:endParaRPr lang="en-US" altLang="en-US" sz="1800"/>
          </a:p>
          <a:p>
            <a:pPr eaLnBrk="1" hangingPunct="1">
              <a:lnSpc>
                <a:spcPct val="100000"/>
              </a:lnSpc>
              <a:spcBef>
                <a:spcPct val="0"/>
              </a:spcBef>
              <a:buFontTx/>
              <a:buNone/>
            </a:pPr>
            <a:endParaRPr lang="en-US" altLang="en-US" sz="1800"/>
          </a:p>
          <a:p>
            <a:pPr eaLnBrk="1" hangingPunct="1">
              <a:lnSpc>
                <a:spcPct val="100000"/>
              </a:lnSpc>
              <a:spcBef>
                <a:spcPct val="0"/>
              </a:spcBef>
              <a:buFontTx/>
              <a:buNone/>
            </a:pPr>
            <a:endParaRPr lang="es-ES" altLang="en-US" sz="1800"/>
          </a:p>
          <a:p>
            <a:pPr eaLnBrk="1" hangingPunct="1">
              <a:lnSpc>
                <a:spcPct val="100000"/>
              </a:lnSpc>
              <a:spcBef>
                <a:spcPct val="0"/>
              </a:spcBef>
              <a:buFontTx/>
              <a:buNone/>
            </a:pPr>
            <a:endParaRPr lang="es-ES" altLang="en-US" sz="1800"/>
          </a:p>
          <a:p>
            <a:pPr eaLnBrk="1" hangingPunct="1">
              <a:lnSpc>
                <a:spcPct val="100000"/>
              </a:lnSpc>
              <a:spcBef>
                <a:spcPct val="0"/>
              </a:spcBef>
              <a:buFontTx/>
              <a:buNone/>
            </a:pPr>
            <a:endParaRPr lang="es-ES" altLang="en-US" sz="1800"/>
          </a:p>
          <a:p>
            <a:pPr eaLnBrk="1" hangingPunct="1">
              <a:lnSpc>
                <a:spcPct val="100000"/>
              </a:lnSpc>
              <a:spcBef>
                <a:spcPct val="0"/>
              </a:spcBef>
              <a:buFontTx/>
              <a:buNone/>
            </a:pPr>
            <a:endParaRPr lang="es-ES" altLang="en-US" sz="1800"/>
          </a:p>
          <a:p>
            <a:pPr eaLnBrk="1" hangingPunct="1">
              <a:lnSpc>
                <a:spcPct val="100000"/>
              </a:lnSpc>
              <a:spcBef>
                <a:spcPct val="0"/>
              </a:spcBef>
              <a:buFontTx/>
              <a:buNone/>
            </a:pPr>
            <a:endParaRPr lang="es-ES" altLang="en-US" sz="1800"/>
          </a:p>
          <a:p>
            <a:pPr eaLnBrk="1" hangingPunct="1">
              <a:lnSpc>
                <a:spcPct val="100000"/>
              </a:lnSpc>
              <a:spcBef>
                <a:spcPct val="0"/>
              </a:spcBef>
              <a:buFontTx/>
              <a:buNone/>
            </a:pPr>
            <a:endParaRPr lang="es-ES" altLang="en-US" sz="1800"/>
          </a:p>
          <a:p>
            <a:pPr eaLnBrk="1" hangingPunct="1">
              <a:lnSpc>
                <a:spcPct val="100000"/>
              </a:lnSpc>
              <a:spcBef>
                <a:spcPct val="0"/>
              </a:spcBef>
              <a:buFontTx/>
              <a:buNone/>
            </a:pPr>
            <a:endParaRPr lang="es-ES" altLang="en-US" sz="1800"/>
          </a:p>
          <a:p>
            <a:pPr eaLnBrk="1" hangingPunct="1">
              <a:lnSpc>
                <a:spcPct val="100000"/>
              </a:lnSpc>
              <a:spcBef>
                <a:spcPct val="0"/>
              </a:spcBef>
              <a:buFontTx/>
              <a:buNone/>
            </a:pPr>
            <a:endParaRPr lang="es-ES" altLang="en-US" sz="1800"/>
          </a:p>
          <a:p>
            <a:pPr eaLnBrk="1" hangingPunct="1">
              <a:lnSpc>
                <a:spcPct val="100000"/>
              </a:lnSpc>
              <a:spcBef>
                <a:spcPct val="0"/>
              </a:spcBef>
              <a:buFontTx/>
              <a:buNone/>
            </a:pPr>
            <a:endParaRPr lang="es-ES" altLang="en-US" sz="1800"/>
          </a:p>
          <a:p>
            <a:pPr eaLnBrk="1" hangingPunct="1">
              <a:lnSpc>
                <a:spcPct val="100000"/>
              </a:lnSpc>
              <a:spcBef>
                <a:spcPct val="0"/>
              </a:spcBef>
              <a:buFontTx/>
              <a:buNone/>
            </a:pPr>
            <a:endParaRPr lang="es-ES" altLang="en-US" sz="1800"/>
          </a:p>
          <a:p>
            <a:pPr eaLnBrk="1" hangingPunct="1">
              <a:lnSpc>
                <a:spcPct val="100000"/>
              </a:lnSpc>
              <a:spcBef>
                <a:spcPct val="0"/>
              </a:spcBef>
              <a:buFontTx/>
              <a:buNone/>
            </a:pPr>
            <a:r>
              <a:rPr lang="en-US" altLang="en-US" sz="1800" b="1"/>
              <a:t>2) Partes de cada alimentación de la potencia de cortocircuito.</a:t>
            </a:r>
          </a:p>
          <a:p>
            <a:pPr eaLnBrk="1" hangingPunct="1">
              <a:lnSpc>
                <a:spcPct val="100000"/>
              </a:lnSpc>
              <a:spcBef>
                <a:spcPct val="0"/>
              </a:spcBef>
              <a:buFontTx/>
              <a:buNone/>
            </a:pPr>
            <a:r>
              <a:rPr lang="en-US" altLang="en-US" sz="1800"/>
              <a:t>Con la reactancia total, se puede determinar la potencia del circuito.</a:t>
            </a:r>
          </a:p>
          <a:p>
            <a:pPr eaLnBrk="1" hangingPunct="1">
              <a:lnSpc>
                <a:spcPct val="100000"/>
              </a:lnSpc>
              <a:spcBef>
                <a:spcPct val="0"/>
              </a:spcBef>
              <a:buFontTx/>
              <a:buNone/>
            </a:pPr>
            <a:endParaRPr lang="es-ES" altLang="en-US" sz="1800"/>
          </a:p>
          <a:p>
            <a:pPr eaLnBrk="1" hangingPunct="1">
              <a:lnSpc>
                <a:spcPct val="100000"/>
              </a:lnSpc>
              <a:spcBef>
                <a:spcPct val="0"/>
              </a:spcBef>
              <a:buFontTx/>
              <a:buNone/>
            </a:pPr>
            <a:endParaRPr lang="es-ES" altLang="en-US" sz="1800"/>
          </a:p>
          <a:p>
            <a:pPr eaLnBrk="1" hangingPunct="1">
              <a:lnSpc>
                <a:spcPct val="100000"/>
              </a:lnSpc>
              <a:spcBef>
                <a:spcPct val="0"/>
              </a:spcBef>
              <a:buFontTx/>
              <a:buNone/>
            </a:pPr>
            <a:r>
              <a:rPr lang="en-US" altLang="en-US" sz="1800"/>
              <a:t>Así, las proporciones de las alimentaciones individuales a la potencia de cortocircuito:</a:t>
            </a:r>
          </a:p>
          <a:p>
            <a:pPr eaLnBrk="1" hangingPunct="1">
              <a:lnSpc>
                <a:spcPct val="100000"/>
              </a:lnSpc>
              <a:spcBef>
                <a:spcPct val="0"/>
              </a:spcBef>
              <a:buFontTx/>
              <a:buNone/>
            </a:pPr>
            <a:endParaRPr lang="es-ES" altLang="en-US" sz="1800"/>
          </a:p>
          <a:p>
            <a:pPr eaLnBrk="1" hangingPunct="1">
              <a:lnSpc>
                <a:spcPct val="100000"/>
              </a:lnSpc>
              <a:spcBef>
                <a:spcPct val="0"/>
              </a:spcBef>
              <a:buFontTx/>
              <a:buNone/>
            </a:pPr>
            <a:endParaRPr lang="es-ES" altLang="en-US" sz="1800"/>
          </a:p>
          <a:p>
            <a:pPr eaLnBrk="1" hangingPunct="1">
              <a:lnSpc>
                <a:spcPct val="100000"/>
              </a:lnSpc>
              <a:spcBef>
                <a:spcPct val="0"/>
              </a:spcBef>
              <a:buFontTx/>
              <a:buNone/>
            </a:pPr>
            <a:endParaRPr lang="es-ES" altLang="en-US" sz="1800"/>
          </a:p>
          <a:p>
            <a:pPr eaLnBrk="1" hangingPunct="1">
              <a:lnSpc>
                <a:spcPct val="100000"/>
              </a:lnSpc>
              <a:spcBef>
                <a:spcPct val="0"/>
              </a:spcBef>
              <a:buFontTx/>
              <a:buNone/>
            </a:pPr>
            <a:endParaRPr lang="es-ES" altLang="en-US" sz="1800"/>
          </a:p>
          <a:p>
            <a:pPr eaLnBrk="1" hangingPunct="1">
              <a:lnSpc>
                <a:spcPct val="100000"/>
              </a:lnSpc>
              <a:spcBef>
                <a:spcPct val="0"/>
              </a:spcBef>
              <a:buFontTx/>
              <a:buNone/>
            </a:pPr>
            <a:endParaRPr lang="es-ES" altLang="en-US" sz="1800"/>
          </a:p>
        </p:txBody>
      </p:sp>
      <p:pic>
        <p:nvPicPr>
          <p:cNvPr id="32771" name="Imagen 1">
            <a:extLst>
              <a:ext uri="{FF2B5EF4-FFF2-40B4-BE49-F238E27FC236}">
                <a16:creationId xmlns:a16="http://schemas.microsoft.com/office/drawing/2014/main" id="{2277732A-5558-49D2-899E-395FFAF9AB8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3200" y="209550"/>
            <a:ext cx="5514975" cy="339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2" name="Imagen 3">
            <a:extLst>
              <a:ext uri="{FF2B5EF4-FFF2-40B4-BE49-F238E27FC236}">
                <a16:creationId xmlns:a16="http://schemas.microsoft.com/office/drawing/2014/main" id="{4A68AE03-C8D3-43F8-93A9-6F4ED06F9FA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17550" y="4473575"/>
            <a:ext cx="3879850"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3" name="Imagen 4">
            <a:extLst>
              <a:ext uri="{FF2B5EF4-FFF2-40B4-BE49-F238E27FC236}">
                <a16:creationId xmlns:a16="http://schemas.microsoft.com/office/drawing/2014/main" id="{D28042D6-5B80-443F-85AB-41E9C9184609}"/>
              </a:ext>
            </a:extLst>
          </p:cNvPr>
          <p:cNvPicPr>
            <a:picLocks noChangeAspect="1"/>
          </p:cNvPicPr>
          <p:nvPr/>
        </p:nvPicPr>
        <p:blipFill>
          <a:blip r:embed="rId4">
            <a:extLst>
              <a:ext uri="{28A0092B-C50C-407E-A947-70E740481C1C}">
                <a14:useLocalDpi xmlns:a14="http://schemas.microsoft.com/office/drawing/2010/main" val="0"/>
              </a:ext>
            </a:extLst>
          </a:blip>
          <a:srcRect b="67500"/>
          <a:stretch>
            <a:fillRect/>
          </a:stretch>
        </p:blipFill>
        <p:spPr bwMode="auto">
          <a:xfrm>
            <a:off x="203200" y="5334000"/>
            <a:ext cx="49149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4" name="Imagen 6">
            <a:extLst>
              <a:ext uri="{FF2B5EF4-FFF2-40B4-BE49-F238E27FC236}">
                <a16:creationId xmlns:a16="http://schemas.microsoft.com/office/drawing/2014/main" id="{661B6A96-745B-4918-B0EC-8F07D8A0B6F4}"/>
              </a:ext>
            </a:extLst>
          </p:cNvPr>
          <p:cNvPicPr>
            <a:picLocks noChangeAspect="1"/>
          </p:cNvPicPr>
          <p:nvPr/>
        </p:nvPicPr>
        <p:blipFill>
          <a:blip r:embed="rId4">
            <a:extLst>
              <a:ext uri="{28A0092B-C50C-407E-A947-70E740481C1C}">
                <a14:useLocalDpi xmlns:a14="http://schemas.microsoft.com/office/drawing/2010/main" val="0"/>
              </a:ext>
            </a:extLst>
          </a:blip>
          <a:srcRect t="33125"/>
          <a:stretch>
            <a:fillRect/>
          </a:stretch>
        </p:blipFill>
        <p:spPr bwMode="auto">
          <a:xfrm>
            <a:off x="7048500" y="317500"/>
            <a:ext cx="4914900" cy="203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ángulo 1">
            <a:extLst>
              <a:ext uri="{FF2B5EF4-FFF2-40B4-BE49-F238E27FC236}">
                <a16:creationId xmlns:a16="http://schemas.microsoft.com/office/drawing/2014/main" id="{08F3F1EB-E160-4136-8347-6D4C651CECAE}"/>
              </a:ext>
            </a:extLst>
          </p:cNvPr>
          <p:cNvSpPr>
            <a:spLocks noChangeArrowheads="1"/>
          </p:cNvSpPr>
          <p:nvPr/>
        </p:nvSpPr>
        <p:spPr bwMode="auto">
          <a:xfrm>
            <a:off x="203200" y="209550"/>
            <a:ext cx="11760200" cy="646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800" b="1"/>
              <a:t>3) Para la red de 220 kV:</a:t>
            </a:r>
          </a:p>
          <a:p>
            <a:pPr eaLnBrk="1" hangingPunct="1">
              <a:lnSpc>
                <a:spcPct val="100000"/>
              </a:lnSpc>
              <a:spcBef>
                <a:spcPct val="0"/>
              </a:spcBef>
              <a:buFontTx/>
              <a:buNone/>
            </a:pPr>
            <a:r>
              <a:rPr lang="en-US" altLang="en-US" sz="1800"/>
              <a:t>Parte del generador:</a:t>
            </a:r>
          </a:p>
          <a:p>
            <a:pPr eaLnBrk="1" hangingPunct="1">
              <a:lnSpc>
                <a:spcPct val="100000"/>
              </a:lnSpc>
              <a:spcBef>
                <a:spcPct val="0"/>
              </a:spcBef>
              <a:buFontTx/>
              <a:buNone/>
            </a:pPr>
            <a:endParaRPr lang="es-ES" altLang="en-US" sz="1800"/>
          </a:p>
          <a:p>
            <a:pPr eaLnBrk="1" hangingPunct="1">
              <a:lnSpc>
                <a:spcPct val="100000"/>
              </a:lnSpc>
              <a:spcBef>
                <a:spcPct val="0"/>
              </a:spcBef>
              <a:buFontTx/>
              <a:buNone/>
            </a:pPr>
            <a:endParaRPr lang="es-ES" altLang="en-US" sz="1800"/>
          </a:p>
          <a:p>
            <a:pPr eaLnBrk="1" hangingPunct="1">
              <a:lnSpc>
                <a:spcPct val="100000"/>
              </a:lnSpc>
              <a:spcBef>
                <a:spcPct val="0"/>
              </a:spcBef>
              <a:buFontTx/>
              <a:buNone/>
            </a:pPr>
            <a:r>
              <a:rPr lang="en-US" altLang="en-US" sz="1800"/>
              <a:t>Parte de la red de 220 kV</a:t>
            </a:r>
          </a:p>
          <a:p>
            <a:pPr eaLnBrk="1" hangingPunct="1">
              <a:lnSpc>
                <a:spcPct val="100000"/>
              </a:lnSpc>
              <a:spcBef>
                <a:spcPct val="0"/>
              </a:spcBef>
              <a:buFontTx/>
              <a:buNone/>
            </a:pPr>
            <a:endParaRPr lang="es-ES" altLang="en-US" sz="1800"/>
          </a:p>
          <a:p>
            <a:pPr eaLnBrk="1" hangingPunct="1">
              <a:lnSpc>
                <a:spcPct val="100000"/>
              </a:lnSpc>
              <a:spcBef>
                <a:spcPct val="0"/>
              </a:spcBef>
              <a:buFontTx/>
              <a:buNone/>
            </a:pPr>
            <a:endParaRPr lang="en-US" altLang="en-US" sz="1800"/>
          </a:p>
          <a:p>
            <a:pPr eaLnBrk="1" hangingPunct="1">
              <a:lnSpc>
                <a:spcPct val="100000"/>
              </a:lnSpc>
              <a:spcBef>
                <a:spcPct val="0"/>
              </a:spcBef>
              <a:buFontTx/>
              <a:buNone/>
            </a:pPr>
            <a:endParaRPr lang="en-US" altLang="en-US" sz="1800" b="1"/>
          </a:p>
          <a:p>
            <a:pPr eaLnBrk="1" hangingPunct="1">
              <a:lnSpc>
                <a:spcPct val="100000"/>
              </a:lnSpc>
              <a:spcBef>
                <a:spcPct val="0"/>
              </a:spcBef>
              <a:buFontTx/>
              <a:buNone/>
            </a:pPr>
            <a:r>
              <a:rPr lang="en-US" altLang="en-US" sz="1800" b="1"/>
              <a:t>4) Determinar los factores 𝜇 y q</a:t>
            </a:r>
          </a:p>
          <a:p>
            <a:pPr eaLnBrk="1" hangingPunct="1">
              <a:lnSpc>
                <a:spcPct val="100000"/>
              </a:lnSpc>
              <a:spcBef>
                <a:spcPct val="0"/>
              </a:spcBef>
              <a:buFontTx/>
              <a:buNone/>
            </a:pPr>
            <a:r>
              <a:rPr lang="en-US" altLang="en-US" sz="1800"/>
              <a:t>De la figura 13.3, obtenemos los factores 𝜇 para tv = 0.1s.</a:t>
            </a:r>
          </a:p>
          <a:p>
            <a:pPr eaLnBrk="1" hangingPunct="1">
              <a:lnSpc>
                <a:spcPct val="100000"/>
              </a:lnSpc>
              <a:spcBef>
                <a:spcPct val="0"/>
              </a:spcBef>
              <a:buFontTx/>
              <a:buNone/>
            </a:pPr>
            <a:r>
              <a:rPr lang="en-US" altLang="en-US" sz="1800"/>
              <a:t>Para cada motor:</a:t>
            </a:r>
          </a:p>
          <a:p>
            <a:pPr eaLnBrk="1" hangingPunct="1">
              <a:lnSpc>
                <a:spcPct val="100000"/>
              </a:lnSpc>
              <a:spcBef>
                <a:spcPct val="0"/>
              </a:spcBef>
              <a:buFontTx/>
              <a:buNone/>
            </a:pPr>
            <a:endParaRPr lang="es-ES" altLang="en-US" sz="1800"/>
          </a:p>
          <a:p>
            <a:pPr eaLnBrk="1" hangingPunct="1">
              <a:lnSpc>
                <a:spcPct val="100000"/>
              </a:lnSpc>
              <a:spcBef>
                <a:spcPct val="0"/>
              </a:spcBef>
              <a:buFontTx/>
              <a:buNone/>
            </a:pPr>
            <a:endParaRPr lang="es-ES" altLang="en-US" sz="1800"/>
          </a:p>
          <a:p>
            <a:pPr eaLnBrk="1" hangingPunct="1">
              <a:lnSpc>
                <a:spcPct val="100000"/>
              </a:lnSpc>
              <a:spcBef>
                <a:spcPct val="0"/>
              </a:spcBef>
              <a:buFontTx/>
              <a:buNone/>
            </a:pPr>
            <a:endParaRPr lang="en-US" altLang="en-US" sz="1800"/>
          </a:p>
          <a:p>
            <a:pPr eaLnBrk="1" hangingPunct="1">
              <a:lnSpc>
                <a:spcPct val="100000"/>
              </a:lnSpc>
              <a:spcBef>
                <a:spcPct val="0"/>
              </a:spcBef>
              <a:buFontTx/>
              <a:buNone/>
            </a:pPr>
            <a:r>
              <a:rPr lang="en-US" altLang="en-US" sz="1800"/>
              <a:t>Para grupos motores:</a:t>
            </a:r>
          </a:p>
          <a:p>
            <a:pPr eaLnBrk="1" hangingPunct="1">
              <a:lnSpc>
                <a:spcPct val="100000"/>
              </a:lnSpc>
              <a:spcBef>
                <a:spcPct val="0"/>
              </a:spcBef>
              <a:buFontTx/>
              <a:buNone/>
            </a:pPr>
            <a:endParaRPr lang="es-ES" altLang="en-US" sz="1800"/>
          </a:p>
          <a:p>
            <a:pPr eaLnBrk="1" hangingPunct="1">
              <a:lnSpc>
                <a:spcPct val="100000"/>
              </a:lnSpc>
              <a:spcBef>
                <a:spcPct val="0"/>
              </a:spcBef>
              <a:buFontTx/>
              <a:buNone/>
            </a:pPr>
            <a:endParaRPr lang="es-ES" altLang="en-US" sz="1800"/>
          </a:p>
          <a:p>
            <a:pPr eaLnBrk="1" hangingPunct="1">
              <a:lnSpc>
                <a:spcPct val="100000"/>
              </a:lnSpc>
              <a:spcBef>
                <a:spcPct val="0"/>
              </a:spcBef>
              <a:buFontTx/>
              <a:buNone/>
            </a:pPr>
            <a:endParaRPr lang="en-US" altLang="en-US" sz="1800"/>
          </a:p>
          <a:p>
            <a:pPr eaLnBrk="1" hangingPunct="1">
              <a:lnSpc>
                <a:spcPct val="100000"/>
              </a:lnSpc>
              <a:spcBef>
                <a:spcPct val="0"/>
              </a:spcBef>
              <a:buFontTx/>
              <a:buNone/>
            </a:pPr>
            <a:r>
              <a:rPr lang="en-US" altLang="en-US" sz="1800"/>
              <a:t>Para el generador:</a:t>
            </a:r>
          </a:p>
          <a:p>
            <a:pPr eaLnBrk="1" hangingPunct="1">
              <a:lnSpc>
                <a:spcPct val="100000"/>
              </a:lnSpc>
              <a:spcBef>
                <a:spcPct val="0"/>
              </a:spcBef>
              <a:buFontTx/>
              <a:buNone/>
            </a:pPr>
            <a:endParaRPr lang="es-ES" altLang="en-US" sz="1800"/>
          </a:p>
          <a:p>
            <a:pPr eaLnBrk="1" hangingPunct="1">
              <a:lnSpc>
                <a:spcPct val="100000"/>
              </a:lnSpc>
              <a:spcBef>
                <a:spcPct val="0"/>
              </a:spcBef>
              <a:buFontTx/>
              <a:buNone/>
            </a:pPr>
            <a:endParaRPr lang="es-ES" altLang="en-US" sz="1800"/>
          </a:p>
          <a:p>
            <a:pPr eaLnBrk="1" hangingPunct="1">
              <a:lnSpc>
                <a:spcPct val="100000"/>
              </a:lnSpc>
              <a:spcBef>
                <a:spcPct val="0"/>
              </a:spcBef>
              <a:buFontTx/>
              <a:buNone/>
            </a:pPr>
            <a:endParaRPr lang="es-ES" altLang="en-US" sz="1800"/>
          </a:p>
          <a:p>
            <a:pPr eaLnBrk="1" hangingPunct="1">
              <a:lnSpc>
                <a:spcPct val="100000"/>
              </a:lnSpc>
              <a:spcBef>
                <a:spcPct val="0"/>
              </a:spcBef>
              <a:buFontTx/>
              <a:buNone/>
            </a:pPr>
            <a:endParaRPr lang="es-ES" altLang="en-US" sz="1800"/>
          </a:p>
        </p:txBody>
      </p:sp>
      <p:pic>
        <p:nvPicPr>
          <p:cNvPr id="33795" name="Imagen 2">
            <a:extLst>
              <a:ext uri="{FF2B5EF4-FFF2-40B4-BE49-F238E27FC236}">
                <a16:creationId xmlns:a16="http://schemas.microsoft.com/office/drawing/2014/main" id="{6D8402B6-99E8-4F65-860A-D0349EDD651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8500" y="823913"/>
            <a:ext cx="4181475"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6" name="Imagen 5">
            <a:extLst>
              <a:ext uri="{FF2B5EF4-FFF2-40B4-BE49-F238E27FC236}">
                <a16:creationId xmlns:a16="http://schemas.microsoft.com/office/drawing/2014/main" id="{5D06770E-2DF7-4EDD-ABC1-3726408C7CB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17550" y="1612900"/>
            <a:ext cx="4162425"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7" name="Imagen 7">
            <a:extLst>
              <a:ext uri="{FF2B5EF4-FFF2-40B4-BE49-F238E27FC236}">
                <a16:creationId xmlns:a16="http://schemas.microsoft.com/office/drawing/2014/main" id="{546DA214-C8D0-486A-9B2F-70B57A1359A8}"/>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14363" y="3259138"/>
            <a:ext cx="3419475" cy="72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8" name="Imagen 8">
            <a:extLst>
              <a:ext uri="{FF2B5EF4-FFF2-40B4-BE49-F238E27FC236}">
                <a16:creationId xmlns:a16="http://schemas.microsoft.com/office/drawing/2014/main" id="{C2EA3804-6C38-481D-B401-C24204416870}"/>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98500" y="4373563"/>
            <a:ext cx="3705225"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9" name="Imagen 9">
            <a:extLst>
              <a:ext uri="{FF2B5EF4-FFF2-40B4-BE49-F238E27FC236}">
                <a16:creationId xmlns:a16="http://schemas.microsoft.com/office/drawing/2014/main" id="{AAB29E7A-F9B0-48DE-A015-0D120BD95279}"/>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98500" y="5538788"/>
            <a:ext cx="2981325"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ángulo 1">
            <a:extLst>
              <a:ext uri="{FF2B5EF4-FFF2-40B4-BE49-F238E27FC236}">
                <a16:creationId xmlns:a16="http://schemas.microsoft.com/office/drawing/2014/main" id="{06AA3DE2-E816-43D4-96AF-3C40930E387B}"/>
              </a:ext>
            </a:extLst>
          </p:cNvPr>
          <p:cNvSpPr>
            <a:spLocks noChangeArrowheads="1"/>
          </p:cNvSpPr>
          <p:nvPr/>
        </p:nvSpPr>
        <p:spPr bwMode="auto">
          <a:xfrm>
            <a:off x="203200" y="209550"/>
            <a:ext cx="11760200" cy="618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800"/>
              <a:t>Los factores q se determinan a partir del par potencia/fase del motor, según Figura 13.3 para tv = 0.1s.</a:t>
            </a:r>
          </a:p>
          <a:p>
            <a:pPr eaLnBrk="1" hangingPunct="1">
              <a:lnSpc>
                <a:spcPct val="100000"/>
              </a:lnSpc>
              <a:spcBef>
                <a:spcPct val="0"/>
              </a:spcBef>
              <a:buFontTx/>
              <a:buNone/>
            </a:pPr>
            <a:r>
              <a:rPr lang="en-US" altLang="en-US" sz="1800"/>
              <a:t>Para cada motor:</a:t>
            </a:r>
          </a:p>
          <a:p>
            <a:pPr eaLnBrk="1" hangingPunct="1">
              <a:lnSpc>
                <a:spcPct val="100000"/>
              </a:lnSpc>
              <a:spcBef>
                <a:spcPct val="0"/>
              </a:spcBef>
              <a:buFontTx/>
              <a:buNone/>
            </a:pPr>
            <a:endParaRPr lang="es-ES" altLang="en-US" sz="1800"/>
          </a:p>
          <a:p>
            <a:pPr eaLnBrk="1" hangingPunct="1">
              <a:lnSpc>
                <a:spcPct val="100000"/>
              </a:lnSpc>
              <a:spcBef>
                <a:spcPct val="0"/>
              </a:spcBef>
              <a:buFontTx/>
              <a:buNone/>
            </a:pPr>
            <a:endParaRPr lang="es-ES" altLang="en-US" sz="1800"/>
          </a:p>
          <a:p>
            <a:pPr eaLnBrk="1" hangingPunct="1">
              <a:lnSpc>
                <a:spcPct val="100000"/>
              </a:lnSpc>
              <a:spcBef>
                <a:spcPct val="0"/>
              </a:spcBef>
              <a:buFontTx/>
              <a:buNone/>
            </a:pPr>
            <a:endParaRPr lang="en-US" altLang="en-US" sz="1800"/>
          </a:p>
          <a:p>
            <a:pPr eaLnBrk="1" hangingPunct="1">
              <a:lnSpc>
                <a:spcPct val="100000"/>
              </a:lnSpc>
              <a:spcBef>
                <a:spcPct val="0"/>
              </a:spcBef>
              <a:buFontTx/>
              <a:buNone/>
            </a:pPr>
            <a:r>
              <a:rPr lang="en-US" altLang="en-US" sz="1800"/>
              <a:t>Para grupos motores:</a:t>
            </a:r>
          </a:p>
          <a:p>
            <a:pPr eaLnBrk="1" hangingPunct="1">
              <a:lnSpc>
                <a:spcPct val="100000"/>
              </a:lnSpc>
              <a:spcBef>
                <a:spcPct val="0"/>
              </a:spcBef>
              <a:buFontTx/>
              <a:buNone/>
            </a:pPr>
            <a:endParaRPr lang="es-ES" altLang="en-US" sz="1800"/>
          </a:p>
          <a:p>
            <a:pPr eaLnBrk="1" hangingPunct="1">
              <a:lnSpc>
                <a:spcPct val="100000"/>
              </a:lnSpc>
              <a:spcBef>
                <a:spcPct val="0"/>
              </a:spcBef>
              <a:buFontTx/>
              <a:buNone/>
            </a:pPr>
            <a:endParaRPr lang="es-ES" altLang="en-US" sz="1800"/>
          </a:p>
          <a:p>
            <a:pPr eaLnBrk="1" hangingPunct="1">
              <a:lnSpc>
                <a:spcPct val="100000"/>
              </a:lnSpc>
              <a:spcBef>
                <a:spcPct val="0"/>
              </a:spcBef>
              <a:buFontTx/>
              <a:buNone/>
            </a:pPr>
            <a:endParaRPr lang="en-US" altLang="en-US" sz="1800"/>
          </a:p>
          <a:p>
            <a:pPr eaLnBrk="1" hangingPunct="1">
              <a:lnSpc>
                <a:spcPct val="100000"/>
              </a:lnSpc>
              <a:spcBef>
                <a:spcPct val="0"/>
              </a:spcBef>
              <a:buFontTx/>
              <a:buNone/>
            </a:pPr>
            <a:r>
              <a:rPr lang="en-US" altLang="en-US" sz="1800" b="1"/>
              <a:t>5) Determinación de las alimentaciones individuales a la capacidad de conmutación</a:t>
            </a:r>
          </a:p>
          <a:p>
            <a:pPr eaLnBrk="1" hangingPunct="1">
              <a:lnSpc>
                <a:spcPct val="100000"/>
              </a:lnSpc>
              <a:spcBef>
                <a:spcPct val="0"/>
              </a:spcBef>
              <a:buFontTx/>
              <a:buNone/>
            </a:pPr>
            <a:r>
              <a:rPr lang="en-US" altLang="en-US" sz="1800"/>
              <a:t>Para cada motor:</a:t>
            </a:r>
          </a:p>
          <a:p>
            <a:pPr eaLnBrk="1" hangingPunct="1">
              <a:lnSpc>
                <a:spcPct val="100000"/>
              </a:lnSpc>
              <a:spcBef>
                <a:spcPct val="0"/>
              </a:spcBef>
              <a:buFontTx/>
              <a:buNone/>
            </a:pPr>
            <a:endParaRPr lang="es-ES" altLang="en-US" sz="1800"/>
          </a:p>
          <a:p>
            <a:pPr eaLnBrk="1" hangingPunct="1">
              <a:lnSpc>
                <a:spcPct val="100000"/>
              </a:lnSpc>
              <a:spcBef>
                <a:spcPct val="0"/>
              </a:spcBef>
              <a:buFontTx/>
              <a:buNone/>
            </a:pPr>
            <a:endParaRPr lang="en-US" altLang="en-US" sz="1800"/>
          </a:p>
          <a:p>
            <a:pPr eaLnBrk="1" hangingPunct="1">
              <a:lnSpc>
                <a:spcPct val="100000"/>
              </a:lnSpc>
              <a:spcBef>
                <a:spcPct val="0"/>
              </a:spcBef>
              <a:buFontTx/>
              <a:buNone/>
            </a:pPr>
            <a:r>
              <a:rPr lang="en-US" altLang="en-US" sz="1800"/>
              <a:t>Para grupos motores:</a:t>
            </a:r>
          </a:p>
          <a:p>
            <a:pPr eaLnBrk="1" hangingPunct="1">
              <a:lnSpc>
                <a:spcPct val="100000"/>
              </a:lnSpc>
              <a:spcBef>
                <a:spcPct val="0"/>
              </a:spcBef>
              <a:buFontTx/>
              <a:buNone/>
            </a:pPr>
            <a:endParaRPr lang="es-ES" altLang="en-US" sz="1800"/>
          </a:p>
          <a:p>
            <a:pPr eaLnBrk="1" hangingPunct="1">
              <a:lnSpc>
                <a:spcPct val="100000"/>
              </a:lnSpc>
              <a:spcBef>
                <a:spcPct val="0"/>
              </a:spcBef>
              <a:buFontTx/>
              <a:buNone/>
            </a:pPr>
            <a:endParaRPr lang="en-US" altLang="en-US" sz="1800"/>
          </a:p>
          <a:p>
            <a:pPr eaLnBrk="1" hangingPunct="1">
              <a:lnSpc>
                <a:spcPct val="100000"/>
              </a:lnSpc>
              <a:spcBef>
                <a:spcPct val="0"/>
              </a:spcBef>
              <a:buFontTx/>
              <a:buNone/>
            </a:pPr>
            <a:r>
              <a:rPr lang="en-US" altLang="en-US" sz="1800"/>
              <a:t>Para el generador:</a:t>
            </a:r>
          </a:p>
          <a:p>
            <a:pPr eaLnBrk="1" hangingPunct="1">
              <a:lnSpc>
                <a:spcPct val="100000"/>
              </a:lnSpc>
              <a:spcBef>
                <a:spcPct val="0"/>
              </a:spcBef>
              <a:buFontTx/>
              <a:buNone/>
            </a:pPr>
            <a:endParaRPr lang="es-ES" altLang="en-US" sz="1800"/>
          </a:p>
          <a:p>
            <a:pPr eaLnBrk="1" hangingPunct="1">
              <a:lnSpc>
                <a:spcPct val="100000"/>
              </a:lnSpc>
              <a:spcBef>
                <a:spcPct val="0"/>
              </a:spcBef>
              <a:buFontTx/>
              <a:buNone/>
            </a:pPr>
            <a:endParaRPr lang="en-US" altLang="en-US" sz="1800"/>
          </a:p>
          <a:p>
            <a:pPr eaLnBrk="1" hangingPunct="1">
              <a:lnSpc>
                <a:spcPct val="100000"/>
              </a:lnSpc>
              <a:spcBef>
                <a:spcPct val="0"/>
              </a:spcBef>
              <a:buFontTx/>
              <a:buNone/>
            </a:pPr>
            <a:r>
              <a:rPr lang="en-US" altLang="en-US" sz="1800"/>
              <a:t>Red de 220 kV:</a:t>
            </a:r>
          </a:p>
          <a:p>
            <a:pPr eaLnBrk="1" hangingPunct="1">
              <a:lnSpc>
                <a:spcPct val="100000"/>
              </a:lnSpc>
              <a:spcBef>
                <a:spcPct val="0"/>
              </a:spcBef>
              <a:buFontTx/>
              <a:buNone/>
            </a:pPr>
            <a:endParaRPr lang="en-US" altLang="en-US" sz="1800"/>
          </a:p>
          <a:p>
            <a:pPr eaLnBrk="1" hangingPunct="1">
              <a:lnSpc>
                <a:spcPct val="100000"/>
              </a:lnSpc>
              <a:spcBef>
                <a:spcPct val="0"/>
              </a:spcBef>
              <a:buFontTx/>
              <a:buNone/>
            </a:pPr>
            <a:endParaRPr lang="es-ES" altLang="en-US" sz="1800"/>
          </a:p>
        </p:txBody>
      </p:sp>
      <p:pic>
        <p:nvPicPr>
          <p:cNvPr id="34819" name="Imagen 1">
            <a:extLst>
              <a:ext uri="{FF2B5EF4-FFF2-40B4-BE49-F238E27FC236}">
                <a16:creationId xmlns:a16="http://schemas.microsoft.com/office/drawing/2014/main" id="{780C7BCA-FD5C-43DB-A801-7B60496C7DF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55638" y="915988"/>
            <a:ext cx="414337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0" name="Imagen 3">
            <a:extLst>
              <a:ext uri="{FF2B5EF4-FFF2-40B4-BE49-F238E27FC236}">
                <a16:creationId xmlns:a16="http://schemas.microsoft.com/office/drawing/2014/main" id="{34E94159-A022-45C1-B8FF-5604A98FCD0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54038" y="2057400"/>
            <a:ext cx="410527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1" name="Imagen 4">
            <a:extLst>
              <a:ext uri="{FF2B5EF4-FFF2-40B4-BE49-F238E27FC236}">
                <a16:creationId xmlns:a16="http://schemas.microsoft.com/office/drawing/2014/main" id="{D5497394-BF87-454C-9F05-5DFA716A28D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54038" y="3346450"/>
            <a:ext cx="5800725"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2" name="Imagen 6">
            <a:extLst>
              <a:ext uri="{FF2B5EF4-FFF2-40B4-BE49-F238E27FC236}">
                <a16:creationId xmlns:a16="http://schemas.microsoft.com/office/drawing/2014/main" id="{0567EFE6-FA8E-48F0-9AC4-AD799CC4A976}"/>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54038" y="4198938"/>
            <a:ext cx="5800725"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3" name="Imagen 10">
            <a:extLst>
              <a:ext uri="{FF2B5EF4-FFF2-40B4-BE49-F238E27FC236}">
                <a16:creationId xmlns:a16="http://schemas.microsoft.com/office/drawing/2014/main" id="{2680E840-7C49-4246-8998-E54F16C95299}"/>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54038" y="5006975"/>
            <a:ext cx="4429125"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4" name="Imagen 11">
            <a:extLst>
              <a:ext uri="{FF2B5EF4-FFF2-40B4-BE49-F238E27FC236}">
                <a16:creationId xmlns:a16="http://schemas.microsoft.com/office/drawing/2014/main" id="{C667044B-6225-4DEA-A7DE-9FB15BED2D10}"/>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55638" y="5826125"/>
            <a:ext cx="4448175"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ángulo 1">
            <a:extLst>
              <a:ext uri="{FF2B5EF4-FFF2-40B4-BE49-F238E27FC236}">
                <a16:creationId xmlns:a16="http://schemas.microsoft.com/office/drawing/2014/main" id="{874BE564-BDD1-4C4F-851D-DFFDEB42E4EE}"/>
              </a:ext>
            </a:extLst>
          </p:cNvPr>
          <p:cNvSpPr>
            <a:spLocks noChangeArrowheads="1"/>
          </p:cNvSpPr>
          <p:nvPr/>
        </p:nvSpPr>
        <p:spPr bwMode="auto">
          <a:xfrm>
            <a:off x="203200" y="209550"/>
            <a:ext cx="11760200"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800" b="1"/>
              <a:t>6) Cálculo de corrientes de cortocircuito</a:t>
            </a:r>
          </a:p>
          <a:p>
            <a:pPr eaLnBrk="1" hangingPunct="1">
              <a:lnSpc>
                <a:spcPct val="100000"/>
              </a:lnSpc>
              <a:spcBef>
                <a:spcPct val="0"/>
              </a:spcBef>
              <a:buFontTx/>
              <a:buNone/>
            </a:pPr>
            <a:r>
              <a:rPr lang="en-US" altLang="en-US" sz="1800"/>
              <a:t>Cortocircuito inicial c.a.:</a:t>
            </a:r>
          </a:p>
          <a:p>
            <a:pPr eaLnBrk="1" hangingPunct="1">
              <a:lnSpc>
                <a:spcPct val="100000"/>
              </a:lnSpc>
              <a:spcBef>
                <a:spcPct val="0"/>
              </a:spcBef>
              <a:buFontTx/>
              <a:buNone/>
            </a:pPr>
            <a:endParaRPr lang="es-ES" altLang="en-US" sz="1800"/>
          </a:p>
          <a:p>
            <a:pPr eaLnBrk="1" hangingPunct="1">
              <a:lnSpc>
                <a:spcPct val="100000"/>
              </a:lnSpc>
              <a:spcBef>
                <a:spcPct val="0"/>
              </a:spcBef>
              <a:buFontTx/>
              <a:buNone/>
            </a:pPr>
            <a:endParaRPr lang="es-ES" altLang="en-US" sz="1800"/>
          </a:p>
          <a:p>
            <a:pPr eaLnBrk="1" hangingPunct="1">
              <a:lnSpc>
                <a:spcPct val="100000"/>
              </a:lnSpc>
              <a:spcBef>
                <a:spcPct val="0"/>
              </a:spcBef>
              <a:buFontTx/>
              <a:buNone/>
            </a:pPr>
            <a:endParaRPr lang="en-US" altLang="en-US" sz="1800"/>
          </a:p>
          <a:p>
            <a:pPr eaLnBrk="1" hangingPunct="1">
              <a:lnSpc>
                <a:spcPct val="100000"/>
              </a:lnSpc>
              <a:spcBef>
                <a:spcPct val="0"/>
              </a:spcBef>
              <a:buFontTx/>
              <a:buNone/>
            </a:pPr>
            <a:r>
              <a:rPr lang="en-US" altLang="en-US" sz="1800"/>
              <a:t>Corriente máxima de cortocircuito:</a:t>
            </a:r>
          </a:p>
          <a:p>
            <a:pPr eaLnBrk="1" hangingPunct="1">
              <a:lnSpc>
                <a:spcPct val="100000"/>
              </a:lnSpc>
              <a:spcBef>
                <a:spcPct val="0"/>
              </a:spcBef>
              <a:buFontTx/>
              <a:buNone/>
            </a:pPr>
            <a:endParaRPr lang="es-ES" altLang="en-US" sz="1800"/>
          </a:p>
          <a:p>
            <a:pPr eaLnBrk="1" hangingPunct="1">
              <a:lnSpc>
                <a:spcPct val="100000"/>
              </a:lnSpc>
              <a:spcBef>
                <a:spcPct val="0"/>
              </a:spcBef>
              <a:buFontTx/>
              <a:buNone/>
            </a:pPr>
            <a:endParaRPr lang="es-ES" altLang="en-US" sz="1800"/>
          </a:p>
          <a:p>
            <a:pPr eaLnBrk="1" hangingPunct="1">
              <a:lnSpc>
                <a:spcPct val="100000"/>
              </a:lnSpc>
              <a:spcBef>
                <a:spcPct val="0"/>
              </a:spcBef>
              <a:buFontTx/>
              <a:buNone/>
            </a:pPr>
            <a:r>
              <a:rPr lang="en-US" altLang="en-US" sz="1800"/>
              <a:t>Corriente de ruptura:</a:t>
            </a:r>
          </a:p>
          <a:p>
            <a:pPr eaLnBrk="1" hangingPunct="1">
              <a:lnSpc>
                <a:spcPct val="100000"/>
              </a:lnSpc>
              <a:spcBef>
                <a:spcPct val="0"/>
              </a:spcBef>
              <a:buFontTx/>
              <a:buNone/>
            </a:pPr>
            <a:endParaRPr lang="es-ES" altLang="en-US" sz="1800"/>
          </a:p>
          <a:p>
            <a:pPr eaLnBrk="1" hangingPunct="1">
              <a:lnSpc>
                <a:spcPct val="100000"/>
              </a:lnSpc>
              <a:spcBef>
                <a:spcPct val="0"/>
              </a:spcBef>
              <a:buFontTx/>
              <a:buNone/>
            </a:pPr>
            <a:endParaRPr lang="es-ES" altLang="en-US" sz="1800"/>
          </a:p>
          <a:p>
            <a:pPr eaLnBrk="1" hangingPunct="1">
              <a:lnSpc>
                <a:spcPct val="100000"/>
              </a:lnSpc>
              <a:spcBef>
                <a:spcPct val="0"/>
              </a:spcBef>
              <a:buFontTx/>
              <a:buNone/>
            </a:pPr>
            <a:endParaRPr lang="en-US" altLang="en-US" sz="1800"/>
          </a:p>
          <a:p>
            <a:pPr eaLnBrk="1" hangingPunct="1">
              <a:lnSpc>
                <a:spcPct val="100000"/>
              </a:lnSpc>
              <a:spcBef>
                <a:spcPct val="0"/>
              </a:spcBef>
              <a:buFontTx/>
              <a:buNone/>
            </a:pPr>
            <a:r>
              <a:rPr lang="en-US" altLang="en-US" sz="1800"/>
              <a:t>El ejemplo se calculó para comparación con NEPLAN. </a:t>
            </a:r>
          </a:p>
          <a:p>
            <a:pPr eaLnBrk="1" hangingPunct="1">
              <a:lnSpc>
                <a:spcPct val="100000"/>
              </a:lnSpc>
              <a:spcBef>
                <a:spcPct val="0"/>
              </a:spcBef>
              <a:buFontTx/>
              <a:buNone/>
            </a:pPr>
            <a:r>
              <a:rPr lang="en-US" altLang="en-US" sz="1800"/>
              <a:t>Como se puede ver, los los resultados son los mismos </a:t>
            </a:r>
          </a:p>
          <a:p>
            <a:pPr eaLnBrk="1" hangingPunct="1">
              <a:lnSpc>
                <a:spcPct val="100000"/>
              </a:lnSpc>
              <a:spcBef>
                <a:spcPct val="0"/>
              </a:spcBef>
              <a:buFontTx/>
              <a:buNone/>
            </a:pPr>
            <a:r>
              <a:rPr lang="en-US" altLang="en-US" sz="1800"/>
              <a:t>(Figura 1.14).</a:t>
            </a:r>
          </a:p>
          <a:p>
            <a:pPr eaLnBrk="1" hangingPunct="1">
              <a:lnSpc>
                <a:spcPct val="100000"/>
              </a:lnSpc>
              <a:spcBef>
                <a:spcPct val="0"/>
              </a:spcBef>
              <a:buFontTx/>
              <a:buNone/>
            </a:pPr>
            <a:endParaRPr lang="en-US" altLang="en-US" sz="1800"/>
          </a:p>
        </p:txBody>
      </p:sp>
      <p:pic>
        <p:nvPicPr>
          <p:cNvPr id="35843" name="Imagen 2">
            <a:extLst>
              <a:ext uri="{FF2B5EF4-FFF2-40B4-BE49-F238E27FC236}">
                <a16:creationId xmlns:a16="http://schemas.microsoft.com/office/drawing/2014/main" id="{FF34F313-460E-4292-BC91-1AF1BFE7FBD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8763" y="811213"/>
            <a:ext cx="4114800" cy="82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4" name="Imagen 5">
            <a:extLst>
              <a:ext uri="{FF2B5EF4-FFF2-40B4-BE49-F238E27FC236}">
                <a16:creationId xmlns:a16="http://schemas.microsoft.com/office/drawing/2014/main" id="{E211A63E-814E-4E3A-9031-7C3E8993843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8763" y="1947863"/>
            <a:ext cx="501015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5" name="Imagen 7">
            <a:extLst>
              <a:ext uri="{FF2B5EF4-FFF2-40B4-BE49-F238E27FC236}">
                <a16:creationId xmlns:a16="http://schemas.microsoft.com/office/drawing/2014/main" id="{D59E605C-3E9D-464F-A7A3-7B69484DDDC9}"/>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03200" y="2705100"/>
            <a:ext cx="4067175" cy="72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6" name="Imagen 8">
            <a:extLst>
              <a:ext uri="{FF2B5EF4-FFF2-40B4-BE49-F238E27FC236}">
                <a16:creationId xmlns:a16="http://schemas.microsoft.com/office/drawing/2014/main" id="{5FBFFAE5-312B-455D-A043-1487D7385268}"/>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322888" y="323850"/>
            <a:ext cx="6359525" cy="589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7" name="Rectángulo 9">
            <a:extLst>
              <a:ext uri="{FF2B5EF4-FFF2-40B4-BE49-F238E27FC236}">
                <a16:creationId xmlns:a16="http://schemas.microsoft.com/office/drawing/2014/main" id="{63FA1151-D0D3-4494-83D3-08B579BE46AD}"/>
              </a:ext>
            </a:extLst>
          </p:cNvPr>
          <p:cNvSpPr>
            <a:spLocks noChangeArrowheads="1"/>
          </p:cNvSpPr>
          <p:nvPr/>
        </p:nvSpPr>
        <p:spPr bwMode="auto">
          <a:xfrm>
            <a:off x="2859088" y="5348288"/>
            <a:ext cx="36163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800" b="1"/>
              <a:t>Figura 1.14 Resultados con NEPLAN.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ángulo 1">
            <a:extLst>
              <a:ext uri="{FF2B5EF4-FFF2-40B4-BE49-F238E27FC236}">
                <a16:creationId xmlns:a16="http://schemas.microsoft.com/office/drawing/2014/main" id="{C2B72260-4AB6-48E7-9FFD-3383D5F0A3CF}"/>
              </a:ext>
            </a:extLst>
          </p:cNvPr>
          <p:cNvSpPr>
            <a:spLocks noChangeArrowheads="1"/>
          </p:cNvSpPr>
          <p:nvPr/>
        </p:nvSpPr>
        <p:spPr bwMode="auto">
          <a:xfrm>
            <a:off x="261938" y="217488"/>
            <a:ext cx="11725275" cy="646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ct val="0"/>
              </a:spcBef>
              <a:buFontTx/>
              <a:buNone/>
            </a:pPr>
            <a:r>
              <a:rPr lang="en-US" altLang="en-US" sz="3600" b="1"/>
              <a:t>2</a:t>
            </a:r>
          </a:p>
          <a:p>
            <a:pPr algn="just" eaLnBrk="1" hangingPunct="1">
              <a:lnSpc>
                <a:spcPct val="100000"/>
              </a:lnSpc>
              <a:spcBef>
                <a:spcPct val="0"/>
              </a:spcBef>
              <a:buFontTx/>
              <a:buNone/>
            </a:pPr>
            <a:r>
              <a:rPr lang="en-US" altLang="en-US" sz="3600" b="1"/>
              <a:t>Análisis de corriente de falla</a:t>
            </a:r>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r>
              <a:rPr lang="en-US" altLang="en-US" sz="1800"/>
              <a:t>Cada ingeniero eléctrico y diseñador se compromete a realizar antes y después se construye el proyecto, en especial el cálculo de las instalaciones monofásicas o trifásicas corriente de cortocircuito en los sistemas de energía eléctrica para comprobar la protección y resistencia al cortocircuito de los sistemas eléctricos para la selección de equipos y ajustar los dispositivos de protección.</a:t>
            </a:r>
          </a:p>
          <a:p>
            <a:pPr algn="just" eaLnBrk="1" hangingPunct="1">
              <a:lnSpc>
                <a:spcPct val="100000"/>
              </a:lnSpc>
              <a:spcBef>
                <a:spcPct val="0"/>
              </a:spcBef>
              <a:buFontTx/>
              <a:buNone/>
            </a:pPr>
            <a:r>
              <a:rPr lang="en-US" altLang="en-US" sz="1800"/>
              <a:t>Este libro trata sobre el cálculo de cortocircuitos en instalaciones eléctricas y el ﬂujo de carga en redes de baja y alta tensión hasta las industrias más altas.</a:t>
            </a:r>
          </a:p>
          <a:p>
            <a:pPr algn="just" eaLnBrk="1" hangingPunct="1">
              <a:lnSpc>
                <a:spcPct val="100000"/>
              </a:lnSpc>
              <a:spcBef>
                <a:spcPct val="0"/>
              </a:spcBef>
              <a:buFontTx/>
              <a:buNone/>
            </a:pPr>
            <a:r>
              <a:rPr lang="en-US" altLang="en-US" sz="1800"/>
              <a:t>Revisar las normas y reglamentos (IEC 60909-0). El propósito de la revisión de los fundamentos de los sistemas de potencia y el cálculo de cortocircuitos mediante el uso de los estándares, es para obtener una mejor comprensión de las complejidades básicas involucradas en sistemas c.a. </a:t>
            </a:r>
          </a:p>
          <a:p>
            <a:pPr algn="just" eaLnBrk="1" hangingPunct="1">
              <a:lnSpc>
                <a:spcPct val="100000"/>
              </a:lnSpc>
              <a:spcBef>
                <a:spcPct val="0"/>
              </a:spcBef>
              <a:buFontTx/>
              <a:buNone/>
            </a:pPr>
            <a:r>
              <a:rPr lang="en-US" altLang="en-US" sz="1800"/>
              <a:t>Se mantiene la presentación del reglamento y se resume lo mas sencillo y comprensible, para que el lector pueda hacer su trabajo sin mucho problema.</a:t>
            </a:r>
          </a:p>
          <a:p>
            <a:pPr algn="just" eaLnBrk="1" hangingPunct="1">
              <a:lnSpc>
                <a:spcPct val="100000"/>
              </a:lnSpc>
              <a:spcBef>
                <a:spcPct val="0"/>
              </a:spcBef>
              <a:buFontTx/>
              <a:buNone/>
            </a:pPr>
            <a:r>
              <a:rPr lang="en-US" altLang="en-US" sz="1800"/>
              <a:t>Cada sistema eléctrico debe diseñarse no sólo para el funcionamiento normal, sino también también para condiciones anormales como cortocircuitos. Por lo tanto, los sistemas eléctricos deben dimensionarse, de modo que no se pongan en peligro ni las personas ni las propiedades.</a:t>
            </a:r>
          </a:p>
          <a:p>
            <a:pPr algn="just" eaLnBrk="1" hangingPunct="1">
              <a:lnSpc>
                <a:spcPct val="100000"/>
              </a:lnSpc>
              <a:spcBef>
                <a:spcPct val="0"/>
              </a:spcBef>
              <a:buFontTx/>
              <a:buNone/>
            </a:pPr>
            <a:r>
              <a:rPr lang="en-US" altLang="en-US" sz="1800"/>
              <a:t>El diseño para la economía y la seguridad depende en gran medida del cálculo de Corto circuitos.</a:t>
            </a:r>
          </a:p>
          <a:p>
            <a:pPr algn="just" eaLnBrk="1" hangingPunct="1">
              <a:lnSpc>
                <a:spcPct val="100000"/>
              </a:lnSpc>
              <a:spcBef>
                <a:spcPct val="0"/>
              </a:spcBef>
              <a:buFontTx/>
              <a:buNone/>
            </a:pPr>
            <a:r>
              <a:rPr lang="en-US" altLang="en-US" sz="1800"/>
              <a:t>El conocimiento de la magnitud de las corrientes de cortocircuito que se producen es un factor decisivo en el diseño y selección de los componentes del sistema en instalaciones eléctricas redes eléctricas. Las corrientes de cortocircuito trifásicas causan, salvo, algunas excepciones,a los esfuerzos mecánicos y térmicos más fuertes al equipo.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ángulo 1">
            <a:extLst>
              <a:ext uri="{FF2B5EF4-FFF2-40B4-BE49-F238E27FC236}">
                <a16:creationId xmlns:a16="http://schemas.microsoft.com/office/drawing/2014/main" id="{3C8ECF27-3A37-44F6-A573-CF7C3E0ACFC9}"/>
              </a:ext>
            </a:extLst>
          </p:cNvPr>
          <p:cNvSpPr>
            <a:spLocks noChangeArrowheads="1"/>
          </p:cNvSpPr>
          <p:nvPr/>
        </p:nvSpPr>
        <p:spPr bwMode="auto">
          <a:xfrm>
            <a:off x="261938" y="217488"/>
            <a:ext cx="11725275" cy="590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ct val="0"/>
              </a:spcBef>
              <a:buFontTx/>
              <a:buNone/>
            </a:pPr>
            <a:r>
              <a:rPr lang="en-US" altLang="en-US" sz="1800"/>
              <a:t>La corriente de cortocircuito inicial del cortocircuito trifásico, I"k3, es el valor central de cualquier otra información relevante para la característica de diseño corriente de cortocircuito. Todos los demás cortocircuitos se pueden calcular en función de la factores estandarizados.</a:t>
            </a:r>
          </a:p>
          <a:p>
            <a:pPr algn="just" eaLnBrk="1" hangingPunct="1">
              <a:lnSpc>
                <a:spcPct val="100000"/>
              </a:lnSpc>
              <a:spcBef>
                <a:spcPct val="0"/>
              </a:spcBef>
              <a:buFontTx/>
              <a:buNone/>
            </a:pPr>
            <a:r>
              <a:rPr lang="en-US" altLang="en-US" sz="1800"/>
              <a:t>Para el cálculo del cortocircuito inicial de c.a. en sistemas eléctricos trifásicos, hay un cálculo exacto usando el método de superposición y el otro método estandarizado según la IEC 60909-0, la fuente de voltaje equivalente a la de cortocircuito en la ubicación de la falla en el sistema.</a:t>
            </a:r>
          </a:p>
          <a:p>
            <a:pPr algn="just" eaLnBrk="1" hangingPunct="1">
              <a:lnSpc>
                <a:spcPct val="100000"/>
              </a:lnSpc>
              <a:spcBef>
                <a:spcPct val="0"/>
              </a:spcBef>
              <a:buFontTx/>
              <a:buNone/>
            </a:pPr>
            <a:r>
              <a:rPr lang="en-US" altLang="en-US" sz="1800"/>
              <a:t>Se supone que siempre hay un cortocircuito ideal tanto en los métodos de cálculo (p. ej., no se consideran resistencias de arco o de contacto).</a:t>
            </a:r>
          </a:p>
          <a:p>
            <a:pPr algn="just" eaLnBrk="1" hangingPunct="1">
              <a:lnSpc>
                <a:spcPct val="100000"/>
              </a:lnSpc>
              <a:spcBef>
                <a:spcPct val="0"/>
              </a:spcBef>
              <a:buFontTx/>
              <a:buNone/>
            </a:pPr>
            <a:r>
              <a:rPr lang="en-US" altLang="en-US" sz="1800"/>
              <a:t>Según la IEC 60909-0, el cálculo de cortocircuito estandarizado es un método muy simple, que tiene la ventaja de minima cantidad de datos de parámetros de equipos, para obtener resultados lo suficientemente precisos.</a:t>
            </a:r>
          </a:p>
          <a:p>
            <a:pPr algn="just" eaLnBrk="1" hangingPunct="1">
              <a:lnSpc>
                <a:spcPct val="100000"/>
              </a:lnSpc>
              <a:spcBef>
                <a:spcPct val="0"/>
              </a:spcBef>
              <a:buFontTx/>
              <a:buNone/>
            </a:pPr>
            <a:r>
              <a:rPr lang="en-US" altLang="en-US" sz="1800"/>
              <a:t>El método calcula las corrientes de cortocircuito máximas y mínimas, independientemente de la condición de flujo de carga basado en factores de corrección estandarizados para generadores y transformadores. Por otro lado, el método de superposición requiere los datos completos del sistema.</a:t>
            </a:r>
          </a:p>
          <a:p>
            <a:pPr algn="just" eaLnBrk="1" hangingPunct="1">
              <a:lnSpc>
                <a:spcPct val="100000"/>
              </a:lnSpc>
              <a:spcBef>
                <a:spcPct val="0"/>
              </a:spcBef>
              <a:buFontTx/>
              <a:buNone/>
            </a:pPr>
            <a:r>
              <a:rPr lang="en-US" altLang="en-US" sz="1800"/>
              <a:t>El ﬂujo de carga, deben tenerse en cuenta las tensiones en todas las alimentaciones, las posiciones del transformador, la las cargas de los consumidores, etc.,. Sin embargo, todos estos no conducen necesariamente a la máxima corriente de cortocircuito.</a:t>
            </a:r>
          </a:p>
          <a:p>
            <a:pPr algn="just" eaLnBrk="1" hangingPunct="1">
              <a:lnSpc>
                <a:spcPct val="100000"/>
              </a:lnSpc>
              <a:spcBef>
                <a:spcPct val="0"/>
              </a:spcBef>
              <a:buFontTx/>
              <a:buNone/>
            </a:pPr>
            <a:r>
              <a:rPr lang="en-US" altLang="en-US" sz="1800"/>
              <a:t>Para el cálculo de la corriente de cortocircuito, se reemplaza la tensión del nodo, antes del cortocircuito, con una fuente de voltaje equivalente, la corriente de cortocircuito se puede determiner aproximadamente sin tener en cuenta el cálculo del ﬂujo de potencia.</a:t>
            </a:r>
          </a:p>
          <a:p>
            <a:pPr algn="just" eaLnBrk="1" hangingPunct="1">
              <a:lnSpc>
                <a:spcPct val="100000"/>
              </a:lnSpc>
              <a:spcBef>
                <a:spcPct val="0"/>
              </a:spcBef>
              <a:buFontTx/>
              <a:buNone/>
            </a:pPr>
            <a:r>
              <a:rPr lang="en-US" altLang="en-US" sz="1800"/>
              <a:t>Una suposición razonable para la fuente de voltaje equivalente en la ubicación del cortocircuito, es c⋅U/√ 3, donde c es el factor de tensión y Un es la tensión nominal del sistema de la red.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ángulo 1">
            <a:extLst>
              <a:ext uri="{FF2B5EF4-FFF2-40B4-BE49-F238E27FC236}">
                <a16:creationId xmlns:a16="http://schemas.microsoft.com/office/drawing/2014/main" id="{928B1180-BF69-423A-AFD4-FF01EA9FCE91}"/>
              </a:ext>
            </a:extLst>
          </p:cNvPr>
          <p:cNvSpPr>
            <a:spLocks noChangeArrowheads="1"/>
          </p:cNvSpPr>
          <p:nvPr/>
        </p:nvSpPr>
        <p:spPr bwMode="auto">
          <a:xfrm>
            <a:off x="261938" y="217488"/>
            <a:ext cx="11725275" cy="646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ct val="0"/>
              </a:spcBef>
              <a:buFontTx/>
              <a:buNone/>
            </a:pPr>
            <a:r>
              <a:rPr lang="en-US" altLang="en-US" sz="1800"/>
              <a:t>La fuente de voltaje equivalente es la única tensión activa del sistema. Todos los alimentadores de red generadores, y motores síncronos y asíncronos se sustituyen por sus impedancias internas. Mientras que los generadores de la red se simplifican o reemplazan por su subtransitorio X”d que pueden encontrarse u obtenerse de la hoja de datos de los generadores.</a:t>
            </a:r>
          </a:p>
          <a:p>
            <a:pPr algn="just" eaLnBrk="1" hangingPunct="1">
              <a:lnSpc>
                <a:spcPct val="100000"/>
              </a:lnSpc>
              <a:spcBef>
                <a:spcPct val="0"/>
              </a:spcBef>
              <a:buFontTx/>
              <a:buNone/>
            </a:pPr>
            <a:r>
              <a:rPr lang="en-US" altLang="en-US" sz="1800"/>
              <a:t>Las turbinas eólicas con un convertidor completo (un convertidor de potencia a gran escala) están limitadas a la corriente nominal y no contribuyen, o solo contribuyen marginalmente, a la corriente de cortocircuito. Según la IEC 60909-0, los generadores asíncronos son modelado por la impedancia equivalente ZM.</a:t>
            </a:r>
          </a:p>
          <a:p>
            <a:pPr algn="just" eaLnBrk="1" hangingPunct="1">
              <a:lnSpc>
                <a:spcPct val="100000"/>
              </a:lnSpc>
              <a:spcBef>
                <a:spcPct val="0"/>
              </a:spcBef>
              <a:buFontTx/>
              <a:buNone/>
            </a:pPr>
            <a:r>
              <a:rPr lang="en-US" altLang="en-US" sz="1800"/>
              <a:t>La creciente cantidad de capacidad instalada en el nivel de alta tensión aumenta la potencia de cortocircuito en las redes, por lo que surgen corrientes de falla más altas. Incluso la elección del tratamiento del neutro, así como la red, forman una enorme influencia en el concepto de protección.</a:t>
            </a:r>
          </a:p>
          <a:p>
            <a:pPr algn="just" eaLnBrk="1" hangingPunct="1">
              <a:lnSpc>
                <a:spcPct val="100000"/>
              </a:lnSpc>
              <a:spcBef>
                <a:spcPct val="0"/>
              </a:spcBef>
              <a:buFontTx/>
              <a:buNone/>
            </a:pPr>
            <a:r>
              <a:rPr lang="en-US" altLang="en-US" sz="1800"/>
              <a:t>En redes con neutro aislado o fallas de fase a tierra resonantes en líneas aéreas, las fallas suelen ser autoextinguibles. Los relés de protección no deben intervenir en este caso, o solo para cortos permanentes, como ocurre en las redes de cables. o conductores de líneas aéreas. Para estos arreglos especiales, se require relés de falla a tierra o wattimetricos.</a:t>
            </a:r>
          </a:p>
          <a:p>
            <a:pPr algn="just" eaLnBrk="1" hangingPunct="1">
              <a:lnSpc>
                <a:spcPct val="100000"/>
              </a:lnSpc>
              <a:spcBef>
                <a:spcPct val="0"/>
              </a:spcBef>
              <a:buFont typeface="Arial" panose="020B0604020202020204" pitchFamily="34" charset="0"/>
              <a:buNone/>
            </a:pPr>
            <a:r>
              <a:rPr lang="en-US" altLang="en-US" sz="1800"/>
              <a:t>En sistemas puestos a tierra de baja impedancia y cortocircuitos monofásicos y multifásicos, los cortocircuitos son detectados por el mismo dispositivo de protección eléctrica. Cada cortocircuito provoca una corriente de falla alta, que es detectable y despejada selectivamente por el dispositivo de protección. Típicamente, un recierre multifásico intenta dar la oportunidad de autodespeje y, por otro lado, los usuarios de la red se ven menos afectados si falla se despejaco la interrupción breve trifásica.</a:t>
            </a:r>
          </a:p>
          <a:p>
            <a:pPr algn="just" eaLnBrk="1" hangingPunct="1">
              <a:lnSpc>
                <a:spcPct val="100000"/>
              </a:lnSpc>
              <a:spcBef>
                <a:spcPct val="0"/>
              </a:spcBef>
              <a:buFontTx/>
              <a:buNone/>
            </a:pPr>
            <a:r>
              <a:rPr lang="en-US" altLang="en-US" sz="1800"/>
              <a:t>Para la protección de redes de media tensión, que no suelen estar diseñadas como sistemas mallados, se utiliza una protección de sobreintensidad de tiempo máximo independiente.</a:t>
            </a:r>
          </a:p>
          <a:p>
            <a:pPr algn="just" eaLnBrk="1" hangingPunct="1">
              <a:lnSpc>
                <a:spcPct val="100000"/>
              </a:lnSpc>
              <a:spcBef>
                <a:spcPct val="0"/>
              </a:spcBef>
              <a:buFontTx/>
              <a:buNone/>
            </a:pPr>
            <a:r>
              <a:rPr lang="en-US" altLang="en-US" sz="1800"/>
              <a:t>Se debe conocer el ajuste del factor de disparo k del relé de sobrecorriente. Para todos ellos, el cálculo de la corriente  de cortocircuito es esencial.</a:t>
            </a:r>
          </a:p>
          <a:p>
            <a:pPr algn="just" eaLnBrk="1" hangingPunct="1">
              <a:lnSpc>
                <a:spcPct val="100000"/>
              </a:lnSpc>
              <a:spcBef>
                <a:spcPct val="0"/>
              </a:spcBef>
              <a:buFontTx/>
              <a:buNone/>
            </a:pPr>
            <a:endParaRPr lang="en-US" altLang="en-US" sz="180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ángulo 1">
            <a:extLst>
              <a:ext uri="{FF2B5EF4-FFF2-40B4-BE49-F238E27FC236}">
                <a16:creationId xmlns:a16="http://schemas.microsoft.com/office/drawing/2014/main" id="{384E6F22-FA99-4923-9F60-06CD3D50008D}"/>
              </a:ext>
            </a:extLst>
          </p:cNvPr>
          <p:cNvSpPr>
            <a:spLocks noChangeArrowheads="1"/>
          </p:cNvSpPr>
          <p:nvPr/>
        </p:nvSpPr>
        <p:spPr bwMode="auto">
          <a:xfrm>
            <a:off x="231775" y="179388"/>
            <a:ext cx="11806238" cy="618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ct val="0"/>
              </a:spcBef>
              <a:buFontTx/>
              <a:buNone/>
            </a:pPr>
            <a:r>
              <a:rPr lang="en-US" altLang="en-US" sz="1800"/>
              <a:t>Un sistema trifásico puede ser perturbado temporal o permanentemente. Para calcular el funcionamiento, se necesitan modelos y algoritmos computacionales variables para resolver sistemas e generación, transmisión y distribución de energía, con una herramienta integral para planificación, diseño, análisis, optimización y gestión de cualquier red de proveedor de energia.</a:t>
            </a:r>
          </a:p>
          <a:p>
            <a:pPr algn="just" eaLnBrk="1" hangingPunct="1">
              <a:lnSpc>
                <a:spcPct val="100000"/>
              </a:lnSpc>
              <a:spcBef>
                <a:spcPct val="0"/>
              </a:spcBef>
              <a:buFontTx/>
              <a:buNone/>
            </a:pPr>
            <a:r>
              <a:rPr lang="en-US" altLang="en-US" sz="1800"/>
              <a:t>Debido a la liberalización de los mercados energéticos y, en particular, a la rápida expansionde las energías renovables, las demandas en la planificación y gestión de la red son cada vez más complejas. Las tecnologías de red complejas y las topologías de red son imposibles de analizar hoy en día sin programas de cálculo.</a:t>
            </a:r>
          </a:p>
          <a:p>
            <a:pPr algn="just" eaLnBrk="1" hangingPunct="1">
              <a:lnSpc>
                <a:spcPct val="100000"/>
              </a:lnSpc>
              <a:spcBef>
                <a:spcPct val="0"/>
              </a:spcBef>
              <a:buFontTx/>
              <a:buNone/>
            </a:pPr>
            <a:r>
              <a:rPr lang="en-US" altLang="en-US" sz="1800"/>
              <a:t>El alcance de los cálculos de potencia y la planificación del sistema puede ser el siguiente:</a:t>
            </a:r>
          </a:p>
          <a:p>
            <a:pPr algn="just" eaLnBrk="1" hangingPunct="1">
              <a:lnSpc>
                <a:spcPct val="100000"/>
              </a:lnSpc>
              <a:spcBef>
                <a:spcPct val="0"/>
              </a:spcBef>
              <a:buFontTx/>
              <a:buNone/>
            </a:pPr>
            <a:r>
              <a:rPr lang="en-US" altLang="en-US" sz="1800"/>
              <a:t>• cálculos de ﬂujos de carga equilibrados y desequilibrados en sistemas c.a./c.d., incluidas las funciones de control de redes y centrales eléctricas;</a:t>
            </a:r>
          </a:p>
          <a:p>
            <a:pPr algn="just" eaLnBrk="1" hangingPunct="1">
              <a:lnSpc>
                <a:spcPct val="100000"/>
              </a:lnSpc>
              <a:spcBef>
                <a:spcPct val="0"/>
              </a:spcBef>
              <a:buFontTx/>
              <a:buNone/>
            </a:pPr>
            <a:r>
              <a:rPr lang="en-US" altLang="en-US" sz="1800"/>
              <a:t>• cálculo de corriente de cortocircuito, según la IEC 60909-0, IEEE 41, ANSI C37, G74 e la IEC 61363, así como el método de superposición completa teniendo en cuenta, considerar el soporte de voltaje de los inversores </a:t>
            </a:r>
            <a:r>
              <a:rPr lang="en-US" altLang="en-US" sz="1800">
                <a:solidFill>
                  <a:srgbClr val="C00000"/>
                </a:solidFill>
              </a:rPr>
              <a:t>y el cálculo de errores de fallas multiples;</a:t>
            </a:r>
          </a:p>
          <a:p>
            <a:pPr algn="just" eaLnBrk="1" hangingPunct="1">
              <a:lnSpc>
                <a:spcPct val="100000"/>
              </a:lnSpc>
              <a:spcBef>
                <a:spcPct val="0"/>
              </a:spcBef>
              <a:buFontTx/>
              <a:buNone/>
            </a:pPr>
            <a:r>
              <a:rPr lang="en-US" altLang="en-US" sz="1800"/>
              <a:t>• Cálculo rápido de fallas con el apoyo de la estructura de computación paralela; </a:t>
            </a:r>
          </a:p>
          <a:p>
            <a:pPr algn="just" eaLnBrk="1" hangingPunct="1">
              <a:lnSpc>
                <a:spcPct val="100000"/>
              </a:lnSpc>
              <a:spcBef>
                <a:spcPct val="0"/>
              </a:spcBef>
              <a:buFontTx/>
              <a:buNone/>
            </a:pPr>
            <a:r>
              <a:rPr lang="en-US" altLang="en-US" sz="1800"/>
              <a:t>• estimación del estado de la red (para control de supervisión y adquisición de datos, SCADA, aplicaciones);</a:t>
            </a:r>
          </a:p>
          <a:p>
            <a:pPr algn="just" eaLnBrk="1" hangingPunct="1">
              <a:lnSpc>
                <a:spcPct val="100000"/>
              </a:lnSpc>
              <a:spcBef>
                <a:spcPct val="0"/>
              </a:spcBef>
              <a:buFontTx/>
              <a:buNone/>
            </a:pPr>
            <a:r>
              <a:rPr lang="en-US" altLang="en-US" sz="1800"/>
              <a:t>• dispositivos de coordinación de protección y protección a distancia, incluida la simulación de protecciones;</a:t>
            </a:r>
          </a:p>
          <a:p>
            <a:pPr algn="just" eaLnBrk="1" hangingPunct="1">
              <a:lnSpc>
                <a:spcPct val="100000"/>
              </a:lnSpc>
              <a:spcBef>
                <a:spcPct val="0"/>
              </a:spcBef>
              <a:buFontTx/>
              <a:buNone/>
            </a:pPr>
            <a:r>
              <a:rPr lang="en-US" altLang="en-US" sz="1800"/>
              <a:t>• cálculo de fallas de arco, según IEEE 1584-2002 y NFPA 70E-2012;</a:t>
            </a:r>
          </a:p>
          <a:p>
            <a:pPr algn="just" eaLnBrk="1" hangingPunct="1">
              <a:lnSpc>
                <a:spcPct val="100000"/>
              </a:lnSpc>
              <a:spcBef>
                <a:spcPct val="0"/>
              </a:spcBef>
              <a:buFontTx/>
              <a:buNone/>
            </a:pPr>
            <a:r>
              <a:rPr lang="en-US" altLang="en-US" sz="1800"/>
              <a:t>• cálculo de la calidad de la energía, incluido el ﬂujo de carga armónico (IEC 61000-3-6); cálculo de flicker, según la IEC 61400-21 y la IEC 61000-4-15; y dimensionamiento de filtros;</a:t>
            </a:r>
          </a:p>
          <a:p>
            <a:pPr algn="just" eaLnBrk="1" hangingPunct="1">
              <a:lnSpc>
                <a:spcPct val="100000"/>
              </a:lnSpc>
              <a:spcBef>
                <a:spcPct val="0"/>
              </a:spcBef>
              <a:buFontTx/>
              <a:buNone/>
            </a:pPr>
            <a:r>
              <a:rPr lang="en-US" altLang="en-US" sz="1800"/>
              <a:t>• optimización de puntos de separación en sistemas de media tensión y optimización de dispositivos de compensación;</a:t>
            </a:r>
          </a:p>
          <a:p>
            <a:pPr algn="just" eaLnBrk="1" hangingPunct="1">
              <a:lnSpc>
                <a:spcPct val="100000"/>
              </a:lnSpc>
              <a:spcBef>
                <a:spcPct val="0"/>
              </a:spcBef>
              <a:buFontTx/>
              <a:buNone/>
            </a:pPr>
            <a:r>
              <a:rPr lang="en-US" altLang="en-US" sz="1800"/>
              <a:t>• optimización de cambiadores de tomas de transformadores en el ﬂujo de potencia direccional;</a:t>
            </a:r>
          </a:p>
          <a:p>
            <a:pPr algn="just" eaLnBrk="1" hangingPunct="1">
              <a:lnSpc>
                <a:spcPct val="100000"/>
              </a:lnSpc>
              <a:spcBef>
                <a:spcPct val="0"/>
              </a:spcBef>
              <a:buFontTx/>
              <a:buNone/>
            </a:pPr>
            <a:r>
              <a:rPr lang="en-US" altLang="en-US" sz="1800"/>
              <a:t>• cálculos de confiabilidad, incluidas estrategias óptimas de reabastecimiento;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ángulo 1">
            <a:extLst>
              <a:ext uri="{FF2B5EF4-FFF2-40B4-BE49-F238E27FC236}">
                <a16:creationId xmlns:a16="http://schemas.microsoft.com/office/drawing/2014/main" id="{14F1E752-ECFB-4C1A-8FA1-BFBFE3935D1F}"/>
              </a:ext>
            </a:extLst>
          </p:cNvPr>
          <p:cNvSpPr>
            <a:spLocks noChangeArrowheads="1"/>
          </p:cNvSpPr>
          <p:nvPr/>
        </p:nvSpPr>
        <p:spPr bwMode="auto">
          <a:xfrm>
            <a:off x="231775" y="179388"/>
            <a:ext cx="11806238" cy="618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ct val="0"/>
              </a:spcBef>
              <a:buFontTx/>
              <a:buNone/>
            </a:pPr>
            <a:r>
              <a:rPr lang="en-US" altLang="en-US" sz="1800"/>
              <a:t>• Cálculo del ﬂujo de carga óptimo, para optimizaciones del flujo de potencia activa y reactiva, OPF);</a:t>
            </a:r>
          </a:p>
          <a:p>
            <a:pPr algn="just" eaLnBrk="1" hangingPunct="1">
              <a:lnSpc>
                <a:spcPct val="100000"/>
              </a:lnSpc>
              <a:spcBef>
                <a:spcPct val="0"/>
              </a:spcBef>
              <a:buFontTx/>
              <a:buNone/>
            </a:pPr>
            <a:r>
              <a:rPr lang="en-US" altLang="en-US" sz="1800"/>
              <a:t>• cálculos de estabilidad que incluyen centrales eléctricas, consumidores y dispositivos de protección;</a:t>
            </a:r>
          </a:p>
          <a:p>
            <a:pPr algn="just" eaLnBrk="1" hangingPunct="1">
              <a:lnSpc>
                <a:spcPct val="100000"/>
              </a:lnSpc>
              <a:spcBef>
                <a:spcPct val="0"/>
              </a:spcBef>
              <a:buFontTx/>
              <a:buNone/>
            </a:pPr>
            <a:r>
              <a:rPr lang="en-US" altLang="en-US" sz="1800"/>
              <a:t>• cálculo de fenómenos de transitorios electromagnéticos (EMT) (p. ej., sobretensiones y ferrorresonancias por saturación del transformador);</a:t>
            </a:r>
          </a:p>
          <a:p>
            <a:pPr algn="just" eaLnBrk="1" hangingPunct="1">
              <a:lnSpc>
                <a:spcPct val="100000"/>
              </a:lnSpc>
              <a:spcBef>
                <a:spcPct val="0"/>
              </a:spcBef>
              <a:buFontTx/>
              <a:buNone/>
            </a:pPr>
            <a:r>
              <a:rPr lang="en-US" altLang="en-US" sz="1800"/>
              <a:t>• cálculo de valores propios, vectores propios y factores de participación; y </a:t>
            </a:r>
          </a:p>
          <a:p>
            <a:pPr algn="just" eaLnBrk="1" hangingPunct="1">
              <a:lnSpc>
                <a:spcPct val="100000"/>
              </a:lnSpc>
              <a:spcBef>
                <a:spcPct val="0"/>
              </a:spcBef>
              <a:buFontTx/>
              <a:buNone/>
            </a:pPr>
            <a:r>
              <a:rPr lang="en-US" altLang="en-US" sz="1800"/>
              <a:t>• modelado de centrales eléctricas virtuales.</a:t>
            </a:r>
          </a:p>
          <a:p>
            <a:pPr algn="just" eaLnBrk="1" hangingPunct="1">
              <a:lnSpc>
                <a:spcPct val="100000"/>
              </a:lnSpc>
              <a:spcBef>
                <a:spcPct val="0"/>
              </a:spcBef>
              <a:buFontTx/>
              <a:buNone/>
            </a:pPr>
            <a:r>
              <a:rPr lang="en-US" altLang="en-US" sz="1800"/>
              <a:t>Los programas apropiados pueden proporcionar la asistencia y selección de equipamiento electric, el cálculo de los esfuerzos mecánicos y térmicos por cortocircuito, cálculo de corrientes de cortocircuito, selectividad y respaldo protección para la selección de dispositivos de protección por sobrecorriente, así como la cálculo de aumento de la temperatura en los armarios de control.</a:t>
            </a:r>
          </a:p>
          <a:p>
            <a:pPr algn="just" eaLnBrk="1" hangingPunct="1">
              <a:lnSpc>
                <a:spcPct val="100000"/>
              </a:lnSpc>
              <a:spcBef>
                <a:spcPct val="0"/>
              </a:spcBef>
              <a:buFontTx/>
              <a:buNone/>
            </a:pPr>
            <a:r>
              <a:rPr lang="en-US" altLang="en-US" sz="1800"/>
              <a:t>Transformadores con o sin media tensión, generadores y red de neutro, puede alimentar las redes. Se puede mostrar una fuente de alimentación de neutro ajustando las impedancias de la impedancia de bucle o las corrientes de cortocircuito</a:t>
            </a:r>
            <a:r>
              <a:rPr lang="en-US" altLang="en-US" sz="1800">
                <a:solidFill>
                  <a:srgbClr val="C00000"/>
                </a:solidFill>
              </a:rPr>
              <a:t>. Los </a:t>
            </a:r>
            <a:r>
              <a:rPr lang="en-US" altLang="en-US" sz="1800"/>
              <a:t>circuitos pueden ser opcionalmente cargados para la cobertura de cables paralelos a través de un dispositivo de protección, un solo cable paralelo de cobertura con varios dispositivos de protección, y dimensionado.</a:t>
            </a:r>
          </a:p>
          <a:p>
            <a:pPr algn="just" eaLnBrk="1" hangingPunct="1">
              <a:lnSpc>
                <a:spcPct val="100000"/>
              </a:lnSpc>
              <a:spcBef>
                <a:spcPct val="0"/>
              </a:spcBef>
              <a:buFontTx/>
              <a:buNone/>
            </a:pPr>
            <a:r>
              <a:rPr lang="en-US" altLang="en-US" sz="1800"/>
              <a:t>Los feeds elegidos se pueden conectar entre sí a través de acoplamientos dirigidos o no dirigidos. Así, puede explicarse la posibilidad resultante de definir el varios modos de operación requeridos (por ejemplo, operación normal y operación de emergencia), representan la principal práctica de suministro y se incluirán en el cálculo.</a:t>
            </a:r>
          </a:p>
          <a:p>
            <a:pPr algn="just" eaLnBrk="1" hangingPunct="1">
              <a:lnSpc>
                <a:spcPct val="100000"/>
              </a:lnSpc>
              <a:spcBef>
                <a:spcPct val="0"/>
              </a:spcBef>
              <a:buFontTx/>
              <a:buNone/>
            </a:pPr>
            <a:r>
              <a:rPr lang="en-US" altLang="en-US" sz="1800"/>
              <a:t>Una operación de red paralela se puede mostrar combinando dos alimentaciones no similares a través de un embrague no direccional. Los feeds en el nivel de subdistribución también se pueden incluir en el cálculo, y es posible una presentación de redes separadas.</a:t>
            </a:r>
          </a:p>
          <a:p>
            <a:pPr algn="just" eaLnBrk="1" hangingPunct="1">
              <a:lnSpc>
                <a:spcPct val="100000"/>
              </a:lnSpc>
              <a:spcBef>
                <a:spcPct val="0"/>
              </a:spcBef>
              <a:buFontTx/>
              <a:buNone/>
            </a:pPr>
            <a:r>
              <a:rPr lang="en-US" altLang="en-US" sz="1800"/>
              <a:t>En el caso de seleccionar un transformador de media tensión, se requiere aparamenta de media tensión, y es un factor importante para dimensionar los elementos del alimentador del transformador.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ángulo 1">
            <a:extLst>
              <a:ext uri="{FF2B5EF4-FFF2-40B4-BE49-F238E27FC236}">
                <a16:creationId xmlns:a16="http://schemas.microsoft.com/office/drawing/2014/main" id="{037B0A40-091E-46AC-882D-61A60595C68E}"/>
              </a:ext>
            </a:extLst>
          </p:cNvPr>
          <p:cNvSpPr>
            <a:spLocks noChangeArrowheads="1"/>
          </p:cNvSpPr>
          <p:nvPr/>
        </p:nvSpPr>
        <p:spPr bwMode="auto">
          <a:xfrm>
            <a:off x="122238" y="182563"/>
            <a:ext cx="11750675" cy="646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ct val="0"/>
              </a:spcBef>
              <a:buFont typeface="Arial" panose="020B0604020202020204" pitchFamily="34" charset="0"/>
              <a:buNone/>
            </a:pPr>
            <a:r>
              <a:rPr lang="en-US" altLang="en-US" sz="1800"/>
              <a:t>Transformador, generador o red de neutro en alimentación según la selección de tipos de alimentadores, aparamenta del transformador o generador o red neutral suministro, que cosiste en un dispositivo de maniobra, un interruptor, un seccionador con fusible, interruptor-seccionador-fusible o fusible con base, cable o conexión a barras con dispositivo de conmutación antes del punto de alimentación, que se erige como un tipo de interruptor de circuito, un interruptor, un interruptor de aire, interruptores-seccionadores con fusible, fusible Interruptores seccionadores o fusibles con base a elegir.</a:t>
            </a:r>
          </a:p>
          <a:p>
            <a:pPr algn="just" eaLnBrk="1" hangingPunct="1">
              <a:lnSpc>
                <a:spcPct val="100000"/>
              </a:lnSpc>
              <a:spcBef>
                <a:spcPct val="0"/>
              </a:spcBef>
              <a:buFontTx/>
              <a:buNone/>
            </a:pPr>
            <a:r>
              <a:rPr lang="en-US" altLang="en-US" sz="1800"/>
              <a:t>Los distribuidores son subdistribución, conmutador de grupo, electroducto, alimentación central de electroducto, o distribución con impedancias equivalentes para la selección. En cuanto a la selección de estos elementos, hay requisitos específicos que cumplir con el diseño de nuevo (por ejemplo, si la línea de conexión debe realizarse como barra colectora o como cable y qué y cuántos dispositivos de conmutación se van a utilizar). Se prove tambien una sección de selección de cables para el tendido de modo que se tengan en cuenta,  los valores inﬂuidos de capacidad de transporte de corriente en el dimensionamiento. Los distribuidores son siempre insertados en una barra colectora en el gráfico. Puede ser la barra colectora, que simboliza el punto de entrada, la barra colectora de un distribuidor ya conectado, o la  representación de una vía de corriente para que, de esta forma, la red pueda ramificarse como un red radial.</a:t>
            </a:r>
          </a:p>
          <a:p>
            <a:pPr algn="just" eaLnBrk="1" hangingPunct="1">
              <a:lnSpc>
                <a:spcPct val="100000"/>
              </a:lnSpc>
              <a:spcBef>
                <a:spcPct val="0"/>
              </a:spcBef>
              <a:buFontTx/>
              <a:buNone/>
            </a:pPr>
            <a:r>
              <a:rPr lang="en-US" altLang="en-US" sz="1800"/>
              <a:t>Los circuitos finales están disponibles como elementos consumidores con conexión ﬁja, circuitos de toma, motores, unidades de carga, condensadores y cargas ficticias como elementos a elegir. Estos, a su vez, se conectan al embarrado de los subdistribuidores existentes o a la representación de una vía de corriente, o directamente al punto de entrada que simboliza la barra colectora También hay varias opciones en la colocación de estos elementos en el diagrama de Red.</a:t>
            </a:r>
          </a:p>
          <a:p>
            <a:pPr algn="just" eaLnBrk="1" hangingPunct="1">
              <a:lnSpc>
                <a:spcPct val="100000"/>
              </a:lnSpc>
              <a:spcBef>
                <a:spcPct val="0"/>
              </a:spcBef>
              <a:buFontTx/>
              <a:buNone/>
            </a:pPr>
            <a:r>
              <a:rPr lang="en-US" altLang="en-US" sz="1800"/>
              <a:t>En la práctica, a menudo se requiere una detección selectivia (por ejemplo, el equipo de fuente de alimentación de emergencia). La selección del dispositivo de conmutación y posiblemente la proteccion backup tienen se tienen en cuenta (p. ej., la capacidad de conmutación de un el interruptor se puede aumentar a medida que el interruptor aguas arriba se dispara simultáneamente y, por lo tanto, limita la corriente).</a:t>
            </a:r>
          </a:p>
          <a:p>
            <a:pPr algn="just" eaLnBrk="1" hangingPunct="1">
              <a:lnSpc>
                <a:spcPct val="100000"/>
              </a:lnSpc>
              <a:spcBef>
                <a:spcPct val="0"/>
              </a:spcBef>
              <a:buFontTx/>
              <a:buNone/>
            </a:pPr>
            <a:r>
              <a:rPr lang="en-US" altLang="en-US" sz="1800"/>
              <a:t>La IEC 60909-0 incluye un procedimiento estándar para el cálculo de cortocircuito corrientes en redes de baja y alta tensión hasta 550 kV a 50 o 60 Hz [1].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ángulo 1">
            <a:extLst>
              <a:ext uri="{FF2B5EF4-FFF2-40B4-BE49-F238E27FC236}">
                <a16:creationId xmlns:a16="http://schemas.microsoft.com/office/drawing/2014/main" id="{D77DCBB9-609B-4F31-89B8-8430E4255C12}"/>
              </a:ext>
            </a:extLst>
          </p:cNvPr>
          <p:cNvSpPr>
            <a:spLocks noChangeArrowheads="1"/>
          </p:cNvSpPr>
          <p:nvPr/>
        </p:nvSpPr>
        <p:spPr bwMode="auto">
          <a:xfrm>
            <a:off x="122238" y="182563"/>
            <a:ext cx="11750675" cy="646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ct val="0"/>
              </a:spcBef>
              <a:buFontTx/>
              <a:buNone/>
            </a:pPr>
            <a:r>
              <a:rPr lang="en-US" altLang="en-US" sz="1800"/>
              <a:t>El propósito de este procedimiento es definir una forma breve, general y fácil de manejar el procedimiento de cálculo, que está destinado a conducir con suficiente precisión a los resultados del lado seguro. Para ello se calcula con una fuente de tensión equivalente en la posición del cortocircuito. También es posible utilizar el método de superposición aquí.</a:t>
            </a:r>
          </a:p>
          <a:p>
            <a:pPr algn="just" eaLnBrk="1" hangingPunct="1">
              <a:lnSpc>
                <a:spcPct val="100000"/>
              </a:lnSpc>
              <a:spcBef>
                <a:spcPct val="0"/>
              </a:spcBef>
              <a:buFontTx/>
              <a:buNone/>
            </a:pPr>
            <a:r>
              <a:rPr lang="en-US" altLang="en-US" sz="1800"/>
              <a:t>Un cálculo completo del comportamiento del tiempo, para fallas lejos y cerca del generador, aquí no se requieren aqui. En la mayoría de los casos, es suficiente con calcular las corrientes de cortocircuito trifásicas y monofásicas, suponiendo que durante la duración del cortocircuito no se produce ningún cambio en el tipo de cortocircuito, ni cambio en el TAP de los transformadores con relación variable, el cual se establece en el principal. Las resistencias de derivación y de arco pueden despreciarse.</a:t>
            </a:r>
          </a:p>
          <a:p>
            <a:pPr algn="just" eaLnBrk="1" hangingPunct="1">
              <a:lnSpc>
                <a:spcPct val="100000"/>
              </a:lnSpc>
              <a:spcBef>
                <a:spcPct val="0"/>
              </a:spcBef>
              <a:buFontTx/>
              <a:buNone/>
            </a:pPr>
            <a:r>
              <a:rPr lang="en-US" altLang="en-US" sz="1800"/>
              <a:t>Las corrientes de cortocircuito y las impedancias de cortocircuito siempre pueden determinarse extraídas por los siguientes métodos:</a:t>
            </a:r>
          </a:p>
          <a:p>
            <a:pPr algn="just" eaLnBrk="1" hangingPunct="1">
              <a:lnSpc>
                <a:spcPct val="100000"/>
              </a:lnSpc>
              <a:spcBef>
                <a:spcPct val="0"/>
              </a:spcBef>
              <a:buFontTx/>
              <a:buNone/>
            </a:pPr>
            <a:r>
              <a:rPr lang="en-US" altLang="en-US" sz="1800"/>
              <a:t>• cálculo a mano,</a:t>
            </a:r>
          </a:p>
          <a:p>
            <a:pPr algn="just" eaLnBrk="1" hangingPunct="1">
              <a:lnSpc>
                <a:spcPct val="100000"/>
              </a:lnSpc>
              <a:spcBef>
                <a:spcPct val="0"/>
              </a:spcBef>
              <a:buFontTx/>
              <a:buNone/>
            </a:pPr>
            <a:r>
              <a:rPr lang="en-US" altLang="en-US" sz="1800"/>
              <a:t>• cálculo usando una PC,</a:t>
            </a:r>
          </a:p>
          <a:p>
            <a:pPr algn="just" eaLnBrk="1" hangingPunct="1">
              <a:lnSpc>
                <a:spcPct val="100000"/>
              </a:lnSpc>
              <a:spcBef>
                <a:spcPct val="0"/>
              </a:spcBef>
              <a:buFontTx/>
              <a:buNone/>
            </a:pPr>
            <a:r>
              <a:rPr lang="en-US" altLang="en-US" sz="1800"/>
              <a:t>• usando pruebas de campo, y</a:t>
            </a:r>
          </a:p>
          <a:p>
            <a:pPr algn="just" eaLnBrk="1" hangingPunct="1">
              <a:lnSpc>
                <a:spcPct val="100000"/>
              </a:lnSpc>
              <a:spcBef>
                <a:spcPct val="0"/>
              </a:spcBef>
              <a:buFontTx/>
              <a:buNone/>
            </a:pPr>
            <a:r>
              <a:rPr lang="en-US" altLang="en-US" sz="1800"/>
              <a:t>• medidas sobre modelos de red.</a:t>
            </a:r>
          </a:p>
          <a:p>
            <a:pPr algn="just" eaLnBrk="1" hangingPunct="1">
              <a:lnSpc>
                <a:spcPct val="100000"/>
              </a:lnSpc>
              <a:spcBef>
                <a:spcPct val="0"/>
              </a:spcBef>
              <a:buFontTx/>
              <a:buNone/>
            </a:pPr>
            <a:r>
              <a:rPr lang="en-US" altLang="en-US" sz="1800"/>
              <a:t>Las corrientes de cortocircuito y las impedancias de cortocircuito se pueden medir en redes de baja tensión mediante instrumentos de medición directamente en la posición supuesta del cortocircuito.</a:t>
            </a:r>
          </a:p>
          <a:p>
            <a:pPr algn="just" eaLnBrk="1" hangingPunct="1">
              <a:lnSpc>
                <a:spcPct val="100000"/>
              </a:lnSpc>
              <a:spcBef>
                <a:spcPct val="0"/>
              </a:spcBef>
              <a:buFontTx/>
              <a:buNone/>
            </a:pPr>
            <a:r>
              <a:rPr lang="en-US" altLang="en-US" sz="1800"/>
              <a:t>Para el dimensionamiento y la elección de equipos de operación, y . equipo de protección por sobrecorriente, el cálculo de las corrientes de cortocircuito en redes trifásicas es de gran importancia, ya que los sistemas eléctricos deben estar diseñados, no solo para el estado de operación normal, sino también para soportar situaciones de falla.</a:t>
            </a:r>
          </a:p>
          <a:p>
            <a:pPr algn="just" eaLnBrk="1" hangingPunct="1">
              <a:lnSpc>
                <a:spcPct val="100000"/>
              </a:lnSpc>
              <a:spcBef>
                <a:spcPct val="0"/>
              </a:spcBef>
              <a:buFontTx/>
              <a:buNone/>
            </a:pPr>
            <a:r>
              <a:rPr lang="en-US" altLang="en-US" sz="1800"/>
              <a:t>La IEC 60909-0 describe la base para el cálculo, que consiste en lo siguiente  partes:</a:t>
            </a:r>
          </a:p>
          <a:p>
            <a:pPr algn="just" eaLnBrk="1" hangingPunct="1">
              <a:lnSpc>
                <a:spcPct val="100000"/>
              </a:lnSpc>
              <a:spcBef>
                <a:spcPct val="0"/>
              </a:spcBef>
              <a:buFontTx/>
              <a:buNone/>
            </a:pPr>
            <a:r>
              <a:rPr lang="en-US" altLang="en-US" sz="1800"/>
              <a:t>1) La Parte Principal I describe las áreas de aplicación y las definiciones.</a:t>
            </a:r>
          </a:p>
          <a:p>
            <a:pPr algn="just" eaLnBrk="1" hangingPunct="1">
              <a:lnSpc>
                <a:spcPct val="100000"/>
              </a:lnSpc>
              <a:spcBef>
                <a:spcPct val="0"/>
              </a:spcBef>
              <a:buFontTx/>
              <a:buNone/>
            </a:pPr>
            <a:r>
              <a:rPr lang="en-US" altLang="en-US" sz="1800"/>
              <a:t>2) La Parte Principal II explica las características de los cortocircuitos y sus Corrientes, y el método de cálculo de la fuente de voltaje equivalente.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ángulo 1">
            <a:extLst>
              <a:ext uri="{FF2B5EF4-FFF2-40B4-BE49-F238E27FC236}">
                <a16:creationId xmlns:a16="http://schemas.microsoft.com/office/drawing/2014/main" id="{8D10BEB5-32FA-4771-9217-A6D86CF86EF5}"/>
              </a:ext>
            </a:extLst>
          </p:cNvPr>
          <p:cNvSpPr>
            <a:spLocks noChangeArrowheads="1"/>
          </p:cNvSpPr>
          <p:nvPr/>
        </p:nvSpPr>
        <p:spPr bwMode="auto">
          <a:xfrm>
            <a:off x="122238" y="182563"/>
            <a:ext cx="11750675" cy="618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ct val="0"/>
              </a:spcBef>
              <a:buFontTx/>
              <a:buNone/>
              <a:defRPr/>
            </a:pPr>
            <a:r>
              <a:rPr lang="en-US" altLang="en-US" sz="1800" dirty="0"/>
              <a:t>3) La </a:t>
            </a:r>
            <a:r>
              <a:rPr lang="en-US" altLang="en-US" sz="1800" dirty="0" err="1"/>
              <a:t>Sección</a:t>
            </a:r>
            <a:r>
              <a:rPr lang="en-US" altLang="en-US" sz="1800" dirty="0"/>
              <a:t> III </a:t>
            </a:r>
            <a:r>
              <a:rPr lang="en-US" altLang="en-US" sz="1800" dirty="0" err="1"/>
              <a:t>trata</a:t>
            </a:r>
            <a:r>
              <a:rPr lang="en-US" altLang="en-US" sz="1800" dirty="0"/>
              <a:t> de las </a:t>
            </a:r>
            <a:r>
              <a:rPr lang="en-US" altLang="en-US" sz="1800" dirty="0" err="1"/>
              <a:t>impedancias</a:t>
            </a:r>
            <a:r>
              <a:rPr lang="en-US" altLang="en-US" sz="1800" dirty="0"/>
              <a:t> de </a:t>
            </a:r>
            <a:r>
              <a:rPr lang="en-US" altLang="en-US" sz="1800" dirty="0" err="1"/>
              <a:t>cortocircuito</a:t>
            </a:r>
            <a:r>
              <a:rPr lang="en-US" altLang="en-US" sz="1800" dirty="0"/>
              <a:t> de </a:t>
            </a:r>
            <a:r>
              <a:rPr lang="en-US" altLang="en-US" sz="1800" dirty="0" err="1"/>
              <a:t>los</a:t>
            </a:r>
            <a:r>
              <a:rPr lang="en-US" altLang="en-US" sz="1800" dirty="0"/>
              <a:t> </a:t>
            </a:r>
            <a:r>
              <a:rPr lang="en-US" altLang="en-US" sz="1800" dirty="0" err="1"/>
              <a:t>equipos</a:t>
            </a:r>
            <a:r>
              <a:rPr lang="en-US" altLang="en-US" sz="1800" dirty="0"/>
              <a:t> </a:t>
            </a:r>
            <a:r>
              <a:rPr lang="en-US" altLang="en-US" sz="1800" dirty="0" err="1"/>
              <a:t>eléctricos</a:t>
            </a:r>
            <a:r>
              <a:rPr lang="en-US" altLang="en-US" sz="1800" dirty="0"/>
              <a:t>, </a:t>
            </a:r>
            <a:r>
              <a:rPr lang="en-US" altLang="en-US" sz="1800" dirty="0" err="1"/>
              <a:t>los</a:t>
            </a:r>
            <a:r>
              <a:rPr lang="en-US" altLang="en-US" sz="1800" dirty="0"/>
              <a:t> </a:t>
            </a:r>
            <a:r>
              <a:rPr lang="en-US" altLang="en-US" sz="1800" dirty="0" err="1"/>
              <a:t>factores</a:t>
            </a:r>
            <a:r>
              <a:rPr lang="en-US" altLang="en-US" sz="1800" dirty="0"/>
              <a:t> de </a:t>
            </a:r>
            <a:r>
              <a:rPr lang="en-US" altLang="en-US" sz="1800" dirty="0" err="1"/>
              <a:t>corrección</a:t>
            </a:r>
            <a:r>
              <a:rPr lang="en-US" altLang="en-US" sz="1800" dirty="0"/>
              <a:t> de </a:t>
            </a:r>
            <a:r>
              <a:rPr lang="en-US" altLang="en-US" sz="1800" dirty="0" err="1"/>
              <a:t>impedancia</a:t>
            </a:r>
            <a:r>
              <a:rPr lang="en-US" altLang="en-US" sz="1800" dirty="0"/>
              <a:t> de </a:t>
            </a:r>
            <a:r>
              <a:rPr lang="en-US" altLang="en-US" sz="1800" dirty="0" err="1"/>
              <a:t>generadores</a:t>
            </a:r>
            <a:r>
              <a:rPr lang="en-US" altLang="en-US" sz="1800" dirty="0"/>
              <a:t>, </a:t>
            </a:r>
            <a:r>
              <a:rPr lang="en-US" altLang="en-US" sz="1800" dirty="0" err="1"/>
              <a:t>transformadores</a:t>
            </a:r>
            <a:r>
              <a:rPr lang="en-US" altLang="en-US" sz="1800" dirty="0"/>
              <a:t> de </a:t>
            </a:r>
            <a:r>
              <a:rPr lang="en-US" altLang="en-US" sz="1800" dirty="0" err="1"/>
              <a:t>potencia</a:t>
            </a:r>
            <a:r>
              <a:rPr lang="en-US" altLang="en-US" sz="1800" dirty="0"/>
              <a:t>, y </a:t>
            </a:r>
            <a:r>
              <a:rPr lang="en-US" altLang="en-US" sz="1800" dirty="0" err="1"/>
              <a:t>centrales</a:t>
            </a:r>
            <a:r>
              <a:rPr lang="en-US" altLang="en-US" sz="1800" dirty="0"/>
              <a:t> </a:t>
            </a:r>
            <a:r>
              <a:rPr lang="en-US" altLang="en-US" sz="1800" dirty="0" err="1"/>
              <a:t>eléctricas</a:t>
            </a:r>
            <a:r>
              <a:rPr lang="en-US" altLang="en-US" sz="1800" dirty="0"/>
              <a:t>.</a:t>
            </a:r>
          </a:p>
          <a:p>
            <a:pPr algn="just" eaLnBrk="1" hangingPunct="1">
              <a:lnSpc>
                <a:spcPct val="100000"/>
              </a:lnSpc>
              <a:spcBef>
                <a:spcPct val="0"/>
              </a:spcBef>
              <a:buFontTx/>
              <a:buNone/>
              <a:defRPr/>
            </a:pPr>
            <a:r>
              <a:rPr lang="en-US" altLang="en-US" sz="1800" dirty="0"/>
              <a:t>4) La </a:t>
            </a:r>
            <a:r>
              <a:rPr lang="en-US" altLang="en-US" sz="1800" dirty="0" err="1"/>
              <a:t>Sección</a:t>
            </a:r>
            <a:r>
              <a:rPr lang="en-US" altLang="en-US" sz="1800" dirty="0"/>
              <a:t> IV  </a:t>
            </a:r>
            <a:r>
              <a:rPr lang="en-US" altLang="en-US" sz="1800" dirty="0" err="1"/>
              <a:t>proporciona</a:t>
            </a:r>
            <a:r>
              <a:rPr lang="en-US" altLang="en-US" sz="1800" dirty="0"/>
              <a:t> el </a:t>
            </a:r>
            <a:r>
              <a:rPr lang="en-US" altLang="en-US" sz="1800" dirty="0" err="1"/>
              <a:t>cálculo</a:t>
            </a:r>
            <a:r>
              <a:rPr lang="en-US" altLang="en-US" sz="1800" dirty="0"/>
              <a:t> de la </a:t>
            </a:r>
            <a:r>
              <a:rPr lang="en-US" altLang="en-US" sz="1800" dirty="0" err="1"/>
              <a:t>corriente</a:t>
            </a:r>
            <a:r>
              <a:rPr lang="en-US" altLang="en-US" sz="1800" dirty="0"/>
              <a:t> de </a:t>
            </a:r>
            <a:r>
              <a:rPr lang="en-US" altLang="en-US" sz="1800" dirty="0" err="1"/>
              <a:t>cortocircuito</a:t>
            </a:r>
            <a:r>
              <a:rPr lang="en-US" altLang="en-US" sz="1800" dirty="0"/>
              <a:t> individual. </a:t>
            </a:r>
          </a:p>
          <a:p>
            <a:pPr algn="just" eaLnBrk="1" hangingPunct="1">
              <a:lnSpc>
                <a:spcPct val="100000"/>
              </a:lnSpc>
              <a:spcBef>
                <a:spcPct val="0"/>
              </a:spcBef>
              <a:buFontTx/>
              <a:buNone/>
              <a:defRPr/>
            </a:pPr>
            <a:endParaRPr lang="en-US" altLang="en-US" sz="1800" dirty="0"/>
          </a:p>
          <a:p>
            <a:pPr algn="just" eaLnBrk="1" hangingPunct="1">
              <a:lnSpc>
                <a:spcPct val="100000"/>
              </a:lnSpc>
              <a:spcBef>
                <a:spcPct val="0"/>
              </a:spcBef>
              <a:buFontTx/>
              <a:buNone/>
              <a:defRPr/>
            </a:pPr>
            <a:r>
              <a:rPr lang="en-US" altLang="en-US" sz="1800" b="1" dirty="0" err="1"/>
              <a:t>Resumen</a:t>
            </a:r>
            <a:r>
              <a:rPr lang="en-US" altLang="en-US" sz="1800" b="1" dirty="0"/>
              <a:t> de la IEC 60909-0:</a:t>
            </a:r>
          </a:p>
          <a:p>
            <a:pPr algn="just" eaLnBrk="1" hangingPunct="1">
              <a:lnSpc>
                <a:spcPct val="100000"/>
              </a:lnSpc>
              <a:spcBef>
                <a:spcPct val="0"/>
              </a:spcBef>
              <a:buFontTx/>
              <a:buNone/>
              <a:defRPr/>
            </a:pPr>
            <a:endParaRPr lang="en-US" altLang="en-US" sz="1800" dirty="0"/>
          </a:p>
          <a:p>
            <a:pPr marL="285750" indent="-285750" algn="just" eaLnBrk="1" hangingPunct="1">
              <a:lnSpc>
                <a:spcPct val="100000"/>
              </a:lnSpc>
              <a:spcBef>
                <a:spcPct val="0"/>
              </a:spcBef>
              <a:buFont typeface="Wingdings" panose="05000000000000000000" pitchFamily="2" charset="2"/>
              <a:buChar char="q"/>
              <a:defRPr/>
            </a:pPr>
            <a:r>
              <a:rPr lang="en-US" altLang="en-US" sz="1800" b="1" dirty="0" err="1"/>
              <a:t>Reestructuración</a:t>
            </a:r>
            <a:r>
              <a:rPr lang="en-US" altLang="en-US" sz="1800" b="1" dirty="0"/>
              <a:t> de </a:t>
            </a:r>
            <a:r>
              <a:rPr lang="en-US" altLang="en-US" sz="1800" b="1" dirty="0" err="1"/>
              <a:t>cálculos</a:t>
            </a:r>
            <a:r>
              <a:rPr lang="en-US" altLang="en-US" sz="1800" b="1" dirty="0"/>
              <a:t>.</a:t>
            </a:r>
          </a:p>
          <a:p>
            <a:pPr marL="285750" indent="-285750" algn="just" eaLnBrk="1" hangingPunct="1">
              <a:lnSpc>
                <a:spcPct val="100000"/>
              </a:lnSpc>
              <a:spcBef>
                <a:spcPct val="0"/>
              </a:spcBef>
              <a:buFont typeface="Wingdings" panose="05000000000000000000" pitchFamily="2" charset="2"/>
              <a:buChar char="q"/>
              <a:defRPr/>
            </a:pPr>
            <a:r>
              <a:rPr lang="en-US" altLang="en-US" sz="1800" b="1" dirty="0"/>
              <a:t>Las </a:t>
            </a:r>
            <a:r>
              <a:rPr lang="en-US" altLang="en-US" sz="1800" b="1" dirty="0" err="1"/>
              <a:t>páginas</a:t>
            </a:r>
            <a:r>
              <a:rPr lang="en-US" altLang="en-US" sz="1800" b="1" dirty="0"/>
              <a:t> </a:t>
            </a:r>
            <a:r>
              <a:rPr lang="en-US" altLang="en-US" sz="1800" b="1" dirty="0" err="1"/>
              <a:t>complementarias</a:t>
            </a:r>
            <a:r>
              <a:rPr lang="en-US" altLang="en-US" sz="1800" b="1" dirty="0"/>
              <a:t> con </a:t>
            </a:r>
            <a:r>
              <a:rPr lang="en-US" altLang="en-US" sz="1800" b="1" dirty="0" err="1"/>
              <a:t>ejemplos</a:t>
            </a:r>
            <a:r>
              <a:rPr lang="en-US" altLang="en-US" sz="1800" b="1" dirty="0"/>
              <a:t> y </a:t>
            </a:r>
            <a:r>
              <a:rPr lang="en-US" altLang="en-US" sz="1800" b="1" dirty="0" err="1"/>
              <a:t>factores</a:t>
            </a:r>
            <a:r>
              <a:rPr lang="en-US" altLang="en-US" sz="1800" b="1" dirty="0"/>
              <a:t> de </a:t>
            </a:r>
            <a:r>
              <a:rPr lang="en-US" altLang="en-US" sz="1800" b="1" dirty="0" err="1"/>
              <a:t>conversión</a:t>
            </a:r>
            <a:r>
              <a:rPr lang="en-US" altLang="en-US" sz="1800" b="1" dirty="0"/>
              <a:t> </a:t>
            </a:r>
            <a:r>
              <a:rPr lang="en-US" altLang="en-US" sz="1800" b="1" dirty="0" err="1"/>
              <a:t>complementan</a:t>
            </a:r>
            <a:r>
              <a:rPr lang="en-US" altLang="en-US" sz="1800" b="1" dirty="0"/>
              <a:t> la parte </a:t>
            </a:r>
            <a:r>
              <a:rPr lang="en-US" altLang="en-US" sz="1800" b="1" dirty="0" err="1"/>
              <a:t>teórica</a:t>
            </a:r>
            <a:r>
              <a:rPr lang="en-US" altLang="en-US" sz="1800" b="1" dirty="0"/>
              <a:t>.</a:t>
            </a:r>
          </a:p>
          <a:p>
            <a:pPr marL="285750" indent="-285750" algn="just" eaLnBrk="1" hangingPunct="1">
              <a:lnSpc>
                <a:spcPct val="100000"/>
              </a:lnSpc>
              <a:spcBef>
                <a:spcPct val="0"/>
              </a:spcBef>
              <a:buFont typeface="Wingdings" panose="05000000000000000000" pitchFamily="2" charset="2"/>
              <a:buChar char="q"/>
              <a:defRPr/>
            </a:pPr>
            <a:r>
              <a:rPr lang="en-US" altLang="en-US" sz="1800" b="1" dirty="0"/>
              <a:t>Las </a:t>
            </a:r>
            <a:r>
              <a:rPr lang="en-US" altLang="en-US" sz="1800" b="1" dirty="0" err="1"/>
              <a:t>redes</a:t>
            </a:r>
            <a:r>
              <a:rPr lang="en-US" altLang="en-US" sz="1800" b="1" dirty="0"/>
              <a:t> de </a:t>
            </a:r>
            <a:r>
              <a:rPr lang="en-US" altLang="en-US" sz="1800" b="1" dirty="0" err="1"/>
              <a:t>alta</a:t>
            </a:r>
            <a:r>
              <a:rPr lang="en-US" altLang="en-US" sz="1800" b="1" dirty="0"/>
              <a:t> y </a:t>
            </a:r>
            <a:r>
              <a:rPr lang="en-US" altLang="en-US" sz="1800" b="1" dirty="0" err="1"/>
              <a:t>baja</a:t>
            </a:r>
            <a:r>
              <a:rPr lang="en-US" altLang="en-US" sz="1800" b="1" dirty="0"/>
              <a:t> </a:t>
            </a:r>
            <a:r>
              <a:rPr lang="en-US" altLang="en-US" sz="1800" b="1" dirty="0" err="1"/>
              <a:t>tensión</a:t>
            </a:r>
            <a:r>
              <a:rPr lang="en-US" altLang="en-US" sz="1800" b="1" dirty="0"/>
              <a:t> </a:t>
            </a:r>
            <a:r>
              <a:rPr lang="en-US" altLang="en-US" sz="1800" b="1" dirty="0" err="1"/>
              <a:t>reciben</a:t>
            </a:r>
            <a:r>
              <a:rPr lang="en-US" altLang="en-US" sz="1800" b="1" dirty="0"/>
              <a:t> el </a:t>
            </a:r>
            <a:r>
              <a:rPr lang="en-US" altLang="en-US" sz="1800" b="1" dirty="0" err="1"/>
              <a:t>mismo</a:t>
            </a:r>
            <a:r>
              <a:rPr lang="en-US" altLang="en-US" sz="1800" b="1" dirty="0"/>
              <a:t> </a:t>
            </a:r>
            <a:r>
              <a:rPr lang="en-US" altLang="en-US" sz="1800" b="1" dirty="0" err="1"/>
              <a:t>tratamiento</a:t>
            </a:r>
            <a:r>
              <a:rPr lang="en-US" altLang="en-US" sz="1800" b="1" dirty="0"/>
              <a:t>.</a:t>
            </a:r>
          </a:p>
          <a:p>
            <a:pPr marL="285750" indent="-285750" algn="just" eaLnBrk="1" hangingPunct="1">
              <a:lnSpc>
                <a:spcPct val="100000"/>
              </a:lnSpc>
              <a:spcBef>
                <a:spcPct val="0"/>
              </a:spcBef>
              <a:buFont typeface="Wingdings" panose="05000000000000000000" pitchFamily="2" charset="2"/>
              <a:buChar char="q"/>
              <a:defRPr/>
            </a:pPr>
            <a:r>
              <a:rPr lang="en-US" altLang="en-US" sz="1800" b="1" dirty="0"/>
              <a:t>Las </a:t>
            </a:r>
            <a:r>
              <a:rPr lang="en-US" altLang="en-US" sz="1800" b="1" dirty="0" err="1"/>
              <a:t>reglas</a:t>
            </a:r>
            <a:r>
              <a:rPr lang="en-US" altLang="en-US" sz="1800" b="1" dirty="0"/>
              <a:t> para </a:t>
            </a:r>
            <a:r>
              <a:rPr lang="en-US" altLang="en-US" sz="1800" b="1" dirty="0" err="1"/>
              <a:t>calcular</a:t>
            </a:r>
            <a:r>
              <a:rPr lang="en-US" altLang="en-US" sz="1800" b="1" dirty="0"/>
              <a:t> </a:t>
            </a:r>
            <a:r>
              <a:rPr lang="en-US" altLang="en-US" sz="1800" b="1" dirty="0" err="1"/>
              <a:t>los</a:t>
            </a:r>
            <a:r>
              <a:rPr lang="en-US" altLang="en-US" sz="1800" b="1" dirty="0"/>
              <a:t> </a:t>
            </a:r>
            <a:r>
              <a:rPr lang="en-US" altLang="en-US" sz="1800" b="1" dirty="0" err="1"/>
              <a:t>cortocircuitos</a:t>
            </a:r>
            <a:r>
              <a:rPr lang="en-US" altLang="en-US" sz="1800" b="1" dirty="0"/>
              <a:t> </a:t>
            </a:r>
            <a:r>
              <a:rPr lang="en-US" altLang="en-US" sz="1800" b="1" dirty="0" err="1"/>
              <a:t>más</a:t>
            </a:r>
            <a:r>
              <a:rPr lang="en-US" altLang="en-US" sz="1800" b="1" dirty="0"/>
              <a:t> </a:t>
            </a:r>
            <a:r>
              <a:rPr lang="en-US" altLang="en-US" sz="1800" b="1" dirty="0" err="1"/>
              <a:t>pequeños</a:t>
            </a:r>
            <a:r>
              <a:rPr lang="en-US" altLang="en-US" sz="1800" b="1" dirty="0"/>
              <a:t> y </a:t>
            </a:r>
            <a:r>
              <a:rPr lang="en-US" altLang="en-US" sz="1800" b="1" dirty="0" err="1"/>
              <a:t>más</a:t>
            </a:r>
            <a:r>
              <a:rPr lang="en-US" altLang="en-US" sz="1800" b="1" dirty="0"/>
              <a:t> </a:t>
            </a:r>
            <a:r>
              <a:rPr lang="en-US" altLang="en-US" sz="1800" b="1" dirty="0" err="1"/>
              <a:t>grandes</a:t>
            </a:r>
            <a:r>
              <a:rPr lang="en-US" altLang="en-US" sz="1800" b="1" dirty="0"/>
              <a:t> son </a:t>
            </a:r>
            <a:r>
              <a:rPr lang="en-US" altLang="en-US" sz="1800" b="1" dirty="0" err="1"/>
              <a:t>igualmente</a:t>
            </a:r>
            <a:r>
              <a:rPr lang="en-US" altLang="en-US" sz="1800" b="1" dirty="0"/>
              <a:t> </a:t>
            </a:r>
            <a:r>
              <a:rPr lang="en-US" altLang="en-US" sz="1800" b="1" dirty="0" err="1"/>
              <a:t>válidas</a:t>
            </a:r>
            <a:r>
              <a:rPr lang="en-US" altLang="en-US" sz="1800" b="1" dirty="0"/>
              <a:t> para </a:t>
            </a:r>
            <a:r>
              <a:rPr lang="en-US" altLang="en-US" sz="1800" b="1" dirty="0" err="1"/>
              <a:t>redes</a:t>
            </a:r>
            <a:r>
              <a:rPr lang="en-US" altLang="en-US" sz="1800" b="1" dirty="0"/>
              <a:t> de </a:t>
            </a:r>
            <a:r>
              <a:rPr lang="en-US" altLang="en-US" sz="1800" b="1" dirty="0" err="1"/>
              <a:t>alta</a:t>
            </a:r>
            <a:r>
              <a:rPr lang="en-US" altLang="en-US" sz="1800" b="1" dirty="0"/>
              <a:t> y </a:t>
            </a:r>
            <a:r>
              <a:rPr lang="en-US" altLang="en-US" sz="1800" b="1" dirty="0" err="1"/>
              <a:t>baja</a:t>
            </a:r>
            <a:r>
              <a:rPr lang="en-US" altLang="en-US" sz="1800" b="1" dirty="0"/>
              <a:t> </a:t>
            </a:r>
            <a:r>
              <a:rPr lang="en-US" altLang="en-US" sz="1800" b="1" dirty="0" err="1"/>
              <a:t>tensión</a:t>
            </a:r>
            <a:r>
              <a:rPr lang="en-US" altLang="en-US" sz="1800" b="1" dirty="0"/>
              <a:t>.</a:t>
            </a:r>
          </a:p>
          <a:p>
            <a:pPr marL="285750" indent="-285750" algn="just" eaLnBrk="1" hangingPunct="1">
              <a:lnSpc>
                <a:spcPct val="100000"/>
              </a:lnSpc>
              <a:spcBef>
                <a:spcPct val="0"/>
              </a:spcBef>
              <a:buFont typeface="Wingdings" panose="05000000000000000000" pitchFamily="2" charset="2"/>
              <a:buChar char="q"/>
              <a:defRPr/>
            </a:pPr>
            <a:r>
              <a:rPr lang="en-US" altLang="en-US" sz="1800" b="1" dirty="0"/>
              <a:t>Las </a:t>
            </a:r>
            <a:r>
              <a:rPr lang="en-US" altLang="en-US" sz="1800" b="1" dirty="0" err="1"/>
              <a:t>correcciones</a:t>
            </a:r>
            <a:r>
              <a:rPr lang="en-US" altLang="en-US" sz="1800" b="1" dirty="0"/>
              <a:t> a las </a:t>
            </a:r>
            <a:r>
              <a:rPr lang="en-US" altLang="en-US" sz="1800" b="1" dirty="0" err="1"/>
              <a:t>impedancias</a:t>
            </a:r>
            <a:r>
              <a:rPr lang="en-US" altLang="en-US" sz="1800" b="1" dirty="0"/>
              <a:t> de </a:t>
            </a:r>
            <a:r>
              <a:rPr lang="en-US" altLang="en-US" sz="1800" b="1" dirty="0" err="1"/>
              <a:t>generadores</a:t>
            </a:r>
            <a:r>
              <a:rPr lang="en-US" altLang="en-US" sz="1800" b="1" dirty="0"/>
              <a:t> y </a:t>
            </a:r>
            <a:r>
              <a:rPr lang="en-US" altLang="en-US" sz="1800" b="1" dirty="0" err="1"/>
              <a:t>bloques</a:t>
            </a:r>
            <a:r>
              <a:rPr lang="en-US" altLang="en-US" sz="1800" b="1" dirty="0"/>
              <a:t> de </a:t>
            </a:r>
            <a:r>
              <a:rPr lang="en-US" altLang="en-US" sz="1800" b="1" dirty="0" err="1"/>
              <a:t>centrales</a:t>
            </a:r>
            <a:r>
              <a:rPr lang="en-US" altLang="en-US" sz="1800" b="1" dirty="0"/>
              <a:t> no </a:t>
            </a:r>
            <a:r>
              <a:rPr lang="en-US" altLang="en-US" sz="1800" b="1" dirty="0" err="1"/>
              <a:t>no</a:t>
            </a:r>
            <a:r>
              <a:rPr lang="en-US" altLang="en-US" sz="1800" b="1" dirty="0"/>
              <a:t> </a:t>
            </a:r>
            <a:r>
              <a:rPr lang="en-US" altLang="en-US" sz="1800" b="1" dirty="0" err="1"/>
              <a:t>depende</a:t>
            </a:r>
            <a:r>
              <a:rPr lang="en-US" altLang="en-US" sz="1800" b="1" dirty="0"/>
              <a:t> del </a:t>
            </a:r>
            <a:r>
              <a:rPr lang="en-US" altLang="en-US" sz="1800" b="1" dirty="0" err="1"/>
              <a:t>comportamiento</a:t>
            </a:r>
            <a:r>
              <a:rPr lang="en-US" altLang="en-US" sz="1800" b="1" dirty="0"/>
              <a:t> temporal de la </a:t>
            </a:r>
            <a:r>
              <a:rPr lang="en-US" altLang="en-US" sz="1800" b="1" dirty="0" err="1"/>
              <a:t>corriente</a:t>
            </a:r>
            <a:r>
              <a:rPr lang="en-US" altLang="en-US" sz="1800" b="1" dirty="0"/>
              <a:t> de </a:t>
            </a:r>
            <a:r>
              <a:rPr lang="en-US" altLang="en-US" sz="1800" b="1" dirty="0" err="1"/>
              <a:t>cortocircuito</a:t>
            </a:r>
            <a:r>
              <a:rPr lang="en-US" altLang="en-US" sz="1800" b="1" dirty="0"/>
              <a:t>.</a:t>
            </a:r>
          </a:p>
          <a:p>
            <a:pPr marL="285750" indent="-285750" algn="just" eaLnBrk="1" hangingPunct="1">
              <a:lnSpc>
                <a:spcPct val="100000"/>
              </a:lnSpc>
              <a:spcBef>
                <a:spcPct val="0"/>
              </a:spcBef>
              <a:buFont typeface="Wingdings" panose="05000000000000000000" pitchFamily="2" charset="2"/>
              <a:buChar char="q"/>
              <a:defRPr/>
            </a:pPr>
            <a:r>
              <a:rPr lang="en-US" altLang="en-US" sz="1800" b="1" dirty="0" err="1"/>
              <a:t>En</a:t>
            </a:r>
            <a:r>
              <a:rPr lang="en-US" altLang="en-US" sz="1800" b="1" dirty="0"/>
              <a:t> las </a:t>
            </a:r>
            <a:r>
              <a:rPr lang="en-US" altLang="en-US" sz="1800" b="1" dirty="0" err="1"/>
              <a:t>redes</a:t>
            </a:r>
            <a:r>
              <a:rPr lang="en-US" altLang="en-US" sz="1800" b="1" dirty="0"/>
              <a:t> de </a:t>
            </a:r>
            <a:r>
              <a:rPr lang="en-US" altLang="en-US" sz="1800" b="1" dirty="0" err="1"/>
              <a:t>baja</a:t>
            </a:r>
            <a:r>
              <a:rPr lang="en-US" altLang="en-US" sz="1800" b="1" dirty="0"/>
              <a:t> </a:t>
            </a:r>
            <a:r>
              <a:rPr lang="en-US" altLang="en-US" sz="1800" b="1" dirty="0" err="1"/>
              <a:t>tensión</a:t>
            </a:r>
            <a:r>
              <a:rPr lang="en-US" altLang="en-US" sz="1800" b="1" dirty="0"/>
              <a:t>, se </a:t>
            </a:r>
            <a:r>
              <a:rPr lang="en-US" altLang="en-US" sz="1800" b="1" dirty="0" err="1"/>
              <a:t>supone</a:t>
            </a:r>
            <a:r>
              <a:rPr lang="en-US" altLang="en-US" sz="1800" b="1" dirty="0"/>
              <a:t> un </a:t>
            </a:r>
            <a:r>
              <a:rPr lang="en-US" altLang="en-US" sz="1800" b="1" dirty="0" err="1"/>
              <a:t>aumento</a:t>
            </a:r>
            <a:r>
              <a:rPr lang="en-US" altLang="en-US" sz="1800" b="1" dirty="0"/>
              <a:t> de </a:t>
            </a:r>
            <a:r>
              <a:rPr lang="en-US" altLang="en-US" sz="1800" b="1" dirty="0" err="1"/>
              <a:t>temperatura</a:t>
            </a:r>
            <a:r>
              <a:rPr lang="en-US" altLang="en-US" sz="1800" b="1" dirty="0"/>
              <a:t> de 20–80˚ C para el </a:t>
            </a:r>
            <a:r>
              <a:rPr lang="en-US" altLang="en-US" sz="1800" b="1" dirty="0" err="1"/>
              <a:t>cortocircuito</a:t>
            </a:r>
            <a:r>
              <a:rPr lang="en-US" altLang="en-US" sz="1800" b="1" dirty="0"/>
              <a:t> </a:t>
            </a:r>
            <a:r>
              <a:rPr lang="en-US" altLang="en-US" sz="1800" b="1" dirty="0" err="1"/>
              <a:t>monofásico</a:t>
            </a:r>
            <a:r>
              <a:rPr lang="en-US" altLang="en-US" sz="1800" b="1" dirty="0"/>
              <a:t>. </a:t>
            </a:r>
            <a:r>
              <a:rPr lang="en-US" altLang="en-US" sz="1800" b="1" dirty="0" err="1"/>
              <a:t>Esto</a:t>
            </a:r>
            <a:r>
              <a:rPr lang="en-US" altLang="en-US" sz="1800" b="1" dirty="0"/>
              <a:t> </a:t>
            </a:r>
            <a:r>
              <a:rPr lang="en-US" altLang="en-US" sz="1800" b="1" dirty="0" err="1"/>
              <a:t>aumenta</a:t>
            </a:r>
            <a:r>
              <a:rPr lang="en-US" altLang="en-US" sz="1800" b="1" dirty="0"/>
              <a:t> la </a:t>
            </a:r>
            <a:r>
              <a:rPr lang="en-US" altLang="en-US" sz="1800" b="1" dirty="0" err="1"/>
              <a:t>resistencia</a:t>
            </a:r>
            <a:r>
              <a:rPr lang="en-US" altLang="en-US" sz="1800" b="1" dirty="0"/>
              <a:t> del cable o conductor </a:t>
            </a:r>
            <a:r>
              <a:rPr lang="en-US" altLang="en-US" sz="1800" b="1" dirty="0" err="1"/>
              <a:t>por</a:t>
            </a:r>
            <a:r>
              <a:rPr lang="en-US" altLang="en-US" sz="1800" b="1" dirty="0"/>
              <a:t> un factor de 1,24.</a:t>
            </a:r>
          </a:p>
          <a:p>
            <a:pPr marL="285750" indent="-285750" algn="just" eaLnBrk="1" hangingPunct="1">
              <a:lnSpc>
                <a:spcPct val="100000"/>
              </a:lnSpc>
              <a:spcBef>
                <a:spcPct val="0"/>
              </a:spcBef>
              <a:buFont typeface="Wingdings" panose="05000000000000000000" pitchFamily="2" charset="2"/>
              <a:buChar char="q"/>
              <a:defRPr/>
            </a:pPr>
            <a:r>
              <a:rPr lang="en-US" altLang="en-US" sz="1800" b="1" dirty="0"/>
              <a:t>Los </a:t>
            </a:r>
            <a:r>
              <a:rPr lang="en-US" altLang="en-US" sz="1800" b="1" dirty="0" err="1"/>
              <a:t>índices</a:t>
            </a:r>
            <a:r>
              <a:rPr lang="en-US" altLang="en-US" sz="1800" b="1" dirty="0"/>
              <a:t> para las </a:t>
            </a:r>
            <a:r>
              <a:rPr lang="en-US" altLang="en-US" sz="1800" b="1" dirty="0" err="1"/>
              <a:t>componentes</a:t>
            </a:r>
            <a:r>
              <a:rPr lang="en-US" altLang="en-US" sz="1800" b="1" dirty="0"/>
              <a:t> </a:t>
            </a:r>
            <a:r>
              <a:rPr lang="en-US" altLang="en-US" sz="1800" b="1" dirty="0" err="1"/>
              <a:t>simétricas</a:t>
            </a:r>
            <a:r>
              <a:rPr lang="en-US" altLang="en-US" sz="1800" b="1" dirty="0"/>
              <a:t> (0, 1, 2) son </a:t>
            </a:r>
            <a:r>
              <a:rPr lang="en-US" altLang="en-US" sz="1800" b="1" dirty="0" err="1"/>
              <a:t>internacionales</a:t>
            </a:r>
            <a:r>
              <a:rPr lang="en-US" altLang="en-US" sz="1800" b="1" dirty="0"/>
              <a:t> </a:t>
            </a:r>
            <a:r>
              <a:rPr lang="en-US" altLang="en-US" sz="1800" b="1" dirty="0" err="1"/>
              <a:t>estandarizado</a:t>
            </a:r>
            <a:r>
              <a:rPr lang="en-US" altLang="en-US" sz="1800" b="1" dirty="0"/>
              <a:t>.</a:t>
            </a:r>
          </a:p>
          <a:p>
            <a:pPr marL="285750" indent="-285750" algn="just" eaLnBrk="1" hangingPunct="1">
              <a:lnSpc>
                <a:spcPct val="100000"/>
              </a:lnSpc>
              <a:spcBef>
                <a:spcPct val="0"/>
              </a:spcBef>
              <a:buFont typeface="Wingdings" panose="05000000000000000000" pitchFamily="2" charset="2"/>
              <a:buChar char="q"/>
              <a:defRPr/>
            </a:pPr>
            <a:r>
              <a:rPr lang="en-US" altLang="en-US" sz="1800" b="1" dirty="0"/>
              <a:t>Las </a:t>
            </a:r>
            <a:r>
              <a:rPr lang="en-US" altLang="en-US" sz="1800" b="1" dirty="0" err="1"/>
              <a:t>corrientes</a:t>
            </a:r>
            <a:r>
              <a:rPr lang="en-US" altLang="en-US" sz="1800" b="1" dirty="0"/>
              <a:t> de </a:t>
            </a:r>
            <a:r>
              <a:rPr lang="en-US" altLang="en-US" sz="1800" b="1" dirty="0" err="1"/>
              <a:t>cortocircuito</a:t>
            </a:r>
            <a:r>
              <a:rPr lang="en-US" altLang="en-US" sz="1800" b="1" dirty="0"/>
              <a:t> se </a:t>
            </a:r>
            <a:r>
              <a:rPr lang="en-US" altLang="en-US" sz="1800" b="1" dirty="0" err="1"/>
              <a:t>determinan</a:t>
            </a:r>
            <a:r>
              <a:rPr lang="en-US" altLang="en-US" sz="1800" b="1" dirty="0"/>
              <a:t> con el </a:t>
            </a:r>
            <a:r>
              <a:rPr lang="en-US" altLang="en-US" sz="1800" b="1" dirty="0" err="1"/>
              <a:t>método</a:t>
            </a:r>
            <a:r>
              <a:rPr lang="en-US" altLang="en-US" sz="1800" b="1" dirty="0"/>
              <a:t> de la </a:t>
            </a:r>
            <a:r>
              <a:rPr lang="en-US" altLang="en-US" sz="1800" b="1" dirty="0" err="1"/>
              <a:t>fuente</a:t>
            </a:r>
            <a:r>
              <a:rPr lang="en-US" altLang="en-US" sz="1800" b="1" dirty="0"/>
              <a:t> de </a:t>
            </a:r>
            <a:r>
              <a:rPr lang="en-US" altLang="en-US" sz="1800" b="1" dirty="0" err="1"/>
              <a:t>tensión</a:t>
            </a:r>
            <a:r>
              <a:rPr lang="en-US" altLang="en-US" sz="1800" b="1" dirty="0"/>
              <a:t> </a:t>
            </a:r>
            <a:r>
              <a:rPr lang="en-US" altLang="en-US" sz="1800" b="1" dirty="0" err="1"/>
              <a:t>equivalente</a:t>
            </a:r>
            <a:r>
              <a:rPr lang="en-US" altLang="en-US" sz="1800" b="1" dirty="0"/>
              <a:t>, de </a:t>
            </a:r>
            <a:r>
              <a:rPr lang="en-US" altLang="en-US" sz="1800" b="1" dirty="0" err="1"/>
              <a:t>acuerdo</a:t>
            </a:r>
            <a:r>
              <a:rPr lang="en-US" altLang="en-US" sz="1800" b="1" dirty="0"/>
              <a:t> con la IEC 60909-0. Para </a:t>
            </a:r>
            <a:r>
              <a:rPr lang="en-US" altLang="en-US" sz="1800" b="1" dirty="0" err="1"/>
              <a:t>esto</a:t>
            </a:r>
            <a:r>
              <a:rPr lang="en-US" altLang="en-US" sz="1800" b="1" dirty="0"/>
              <a:t>, </a:t>
            </a:r>
            <a:r>
              <a:rPr lang="en-US" altLang="en-US" sz="1800" b="1" dirty="0" err="1"/>
              <a:t>los</a:t>
            </a:r>
            <a:r>
              <a:rPr lang="en-US" altLang="en-US" sz="1800" b="1" dirty="0"/>
              <a:t> </a:t>
            </a:r>
            <a:r>
              <a:rPr lang="en-US" altLang="en-US" sz="1800" b="1" dirty="0" err="1"/>
              <a:t>voltajes</a:t>
            </a:r>
            <a:r>
              <a:rPr lang="en-US" altLang="en-US" sz="1800" b="1" dirty="0"/>
              <a:t> </a:t>
            </a:r>
            <a:r>
              <a:rPr lang="en-US" altLang="en-US" sz="1800" b="1" dirty="0" err="1"/>
              <a:t>internos</a:t>
            </a:r>
            <a:r>
              <a:rPr lang="en-US" altLang="en-US" sz="1800" b="1" dirty="0"/>
              <a:t> </a:t>
            </a:r>
            <a:r>
              <a:rPr lang="en-US" altLang="en-US" sz="1800" b="1" dirty="0" err="1"/>
              <a:t>en</a:t>
            </a:r>
            <a:r>
              <a:rPr lang="en-US" altLang="en-US" sz="1800" b="1" dirty="0"/>
              <a:t> el la red </a:t>
            </a:r>
            <a:r>
              <a:rPr lang="en-US" altLang="en-US" sz="1800" b="1" dirty="0" err="1"/>
              <a:t>está</a:t>
            </a:r>
            <a:r>
              <a:rPr lang="en-US" altLang="en-US" sz="1800" b="1" dirty="0"/>
              <a:t> </a:t>
            </a:r>
            <a:r>
              <a:rPr lang="en-US" altLang="en-US" sz="1800" b="1" dirty="0" err="1"/>
              <a:t>en</a:t>
            </a:r>
            <a:r>
              <a:rPr lang="en-US" altLang="en-US" sz="1800" b="1" dirty="0"/>
              <a:t> </a:t>
            </a:r>
            <a:r>
              <a:rPr lang="en-US" altLang="en-US" sz="1800" b="1" dirty="0" err="1"/>
              <a:t>cortocircuito</a:t>
            </a:r>
            <a:r>
              <a:rPr lang="en-US" altLang="en-US" sz="1800" b="1" dirty="0"/>
              <a:t>. El </a:t>
            </a:r>
            <a:r>
              <a:rPr lang="en-US" altLang="en-US" sz="1800" b="1" dirty="0" err="1"/>
              <a:t>único</a:t>
            </a:r>
            <a:r>
              <a:rPr lang="en-US" altLang="en-US" sz="1800" b="1" dirty="0"/>
              <a:t> </a:t>
            </a:r>
            <a:r>
              <a:rPr lang="en-US" altLang="en-US" sz="1800" b="1" dirty="0" err="1"/>
              <a:t>voltaje</a:t>
            </a:r>
            <a:r>
              <a:rPr lang="en-US" altLang="en-US" sz="1800" b="1" dirty="0"/>
              <a:t> </a:t>
            </a:r>
            <a:r>
              <a:rPr lang="en-US" altLang="en-US" sz="1800" b="1" dirty="0" err="1"/>
              <a:t>efectivo</a:t>
            </a:r>
            <a:r>
              <a:rPr lang="en-US" altLang="en-US" sz="1800" b="1" dirty="0"/>
              <a:t> </a:t>
            </a:r>
            <a:r>
              <a:rPr lang="en-US" altLang="en-US" sz="1800" b="1" dirty="0" err="1"/>
              <a:t>en</a:t>
            </a:r>
            <a:r>
              <a:rPr lang="en-US" altLang="en-US" sz="1800" b="1" dirty="0"/>
              <a:t> la </a:t>
            </a:r>
            <a:r>
              <a:rPr lang="en-US" altLang="en-US" sz="1800" b="1" dirty="0" err="1"/>
              <a:t>posición</a:t>
            </a:r>
            <a:r>
              <a:rPr lang="en-US" altLang="en-US" sz="1800" b="1" dirty="0"/>
              <a:t> del </a:t>
            </a:r>
            <a:r>
              <a:rPr lang="en-US" altLang="en-US" sz="1800" b="1" dirty="0" err="1"/>
              <a:t>cortocircuito</a:t>
            </a:r>
            <a:r>
              <a:rPr lang="en-US" altLang="en-US" sz="1800" b="1" dirty="0"/>
              <a:t> </a:t>
            </a:r>
            <a:r>
              <a:rPr lang="en-US" altLang="en-US" sz="1800" b="1" dirty="0" err="1"/>
              <a:t>es</a:t>
            </a:r>
            <a:r>
              <a:rPr lang="en-US" altLang="en-US" sz="1800" b="1" dirty="0"/>
              <a:t> </a:t>
            </a:r>
            <a:r>
              <a:rPr lang="en-US" altLang="en-US" sz="1800" b="1" dirty="0" err="1"/>
              <a:t>entonces</a:t>
            </a:r>
            <a:r>
              <a:rPr lang="en-US" altLang="en-US" sz="1800" b="1" dirty="0"/>
              <a:t> </a:t>
            </a:r>
            <a:r>
              <a:rPr lang="en-US" altLang="en-US" sz="1800" b="1" dirty="0" err="1"/>
              <a:t>c⋅U</a:t>
            </a:r>
            <a:r>
              <a:rPr lang="en-US" altLang="en-US" sz="1800" b="1" dirty="0"/>
              <a:t>/√ 3, </a:t>
            </a:r>
            <a:r>
              <a:rPr lang="en-US" altLang="en-US" sz="1800" b="1" dirty="0" err="1"/>
              <a:t>donde</a:t>
            </a:r>
            <a:r>
              <a:rPr lang="en-US" altLang="en-US" sz="1800" b="1" dirty="0"/>
              <a:t> c </a:t>
            </a:r>
            <a:r>
              <a:rPr lang="en-US" altLang="en-US" sz="1800" b="1" dirty="0" err="1"/>
              <a:t>es</a:t>
            </a:r>
            <a:r>
              <a:rPr lang="en-US" altLang="en-US" sz="1800" b="1" dirty="0"/>
              <a:t> el factor de </a:t>
            </a:r>
            <a:r>
              <a:rPr lang="en-US" altLang="en-US" sz="1800" b="1" dirty="0" err="1"/>
              <a:t>tensión</a:t>
            </a:r>
            <a:r>
              <a:rPr lang="en-US" altLang="en-US" sz="1800" b="1" dirty="0"/>
              <a:t>.</a:t>
            </a:r>
          </a:p>
          <a:p>
            <a:pPr marL="285750" indent="-285750" algn="just" eaLnBrk="1" hangingPunct="1">
              <a:lnSpc>
                <a:spcPct val="100000"/>
              </a:lnSpc>
              <a:spcBef>
                <a:spcPct val="0"/>
              </a:spcBef>
              <a:buFont typeface="Wingdings" panose="05000000000000000000" pitchFamily="2" charset="2"/>
              <a:buChar char="q"/>
              <a:defRPr/>
            </a:pPr>
            <a:r>
              <a:rPr lang="en-US" altLang="en-US" sz="1800" b="1" dirty="0"/>
              <a:t>El </a:t>
            </a:r>
            <a:r>
              <a:rPr lang="en-US" altLang="en-US" sz="1800" b="1" dirty="0" err="1"/>
              <a:t>método</a:t>
            </a:r>
            <a:r>
              <a:rPr lang="en-US" altLang="en-US" sz="1800" b="1" dirty="0"/>
              <a:t> de </a:t>
            </a:r>
            <a:r>
              <a:rPr lang="en-US" altLang="en-US" sz="1800" b="1" dirty="0" err="1"/>
              <a:t>superposición</a:t>
            </a:r>
            <a:r>
              <a:rPr lang="en-US" altLang="en-US" sz="1800" b="1" dirty="0"/>
              <a:t> </a:t>
            </a:r>
            <a:r>
              <a:rPr lang="en-US" altLang="en-US" sz="1800" b="1" dirty="0" err="1"/>
              <a:t>es</a:t>
            </a:r>
            <a:r>
              <a:rPr lang="en-US" altLang="en-US" sz="1800" b="1" dirty="0"/>
              <a:t> el </a:t>
            </a:r>
            <a:r>
              <a:rPr lang="en-US" altLang="en-US" sz="1800" b="1" dirty="0" err="1"/>
              <a:t>método</a:t>
            </a:r>
            <a:r>
              <a:rPr lang="en-US" altLang="en-US" sz="1800" b="1" dirty="0"/>
              <a:t> </a:t>
            </a:r>
            <a:r>
              <a:rPr lang="en-US" altLang="en-US" sz="1800" b="1" dirty="0" err="1"/>
              <a:t>más</a:t>
            </a:r>
            <a:r>
              <a:rPr lang="en-US" altLang="en-US" sz="1800" b="1" dirty="0"/>
              <a:t> </a:t>
            </a:r>
            <a:r>
              <a:rPr lang="en-US" altLang="en-US" sz="1800" b="1" dirty="0" err="1"/>
              <a:t>preciso</a:t>
            </a:r>
            <a:r>
              <a:rPr lang="en-US" altLang="en-US" sz="1800" b="1" dirty="0"/>
              <a:t>. Sin embargo, </a:t>
            </a:r>
            <a:r>
              <a:rPr lang="en-US" altLang="en-US" sz="1800" b="1" dirty="0" err="1"/>
              <a:t>esto</a:t>
            </a:r>
            <a:r>
              <a:rPr lang="en-US" altLang="en-US" sz="1800" b="1" dirty="0"/>
              <a:t> </a:t>
            </a:r>
            <a:r>
              <a:rPr lang="en-US" altLang="en-US" sz="1800" b="1" dirty="0" err="1"/>
              <a:t>requiere</a:t>
            </a:r>
            <a:r>
              <a:rPr lang="en-US" altLang="en-US" sz="1800" b="1" dirty="0"/>
              <a:t> el </a:t>
            </a:r>
            <a:r>
              <a:rPr lang="en-US" altLang="en-US" sz="1800" b="1" dirty="0" err="1"/>
              <a:t>conocimiento</a:t>
            </a:r>
            <a:r>
              <a:rPr lang="en-US" altLang="en-US" sz="1800" b="1" dirty="0"/>
              <a:t> de las </a:t>
            </a:r>
            <a:r>
              <a:rPr lang="en-US" altLang="en-US" sz="1800" b="1" dirty="0" err="1"/>
              <a:t>condiciones</a:t>
            </a:r>
            <a:r>
              <a:rPr lang="en-US" altLang="en-US" sz="1800" b="1" dirty="0"/>
              <a:t> de la red antes de que </a:t>
            </a:r>
            <a:r>
              <a:rPr lang="en-US" altLang="en-US" sz="1800" b="1" dirty="0" err="1"/>
              <a:t>ocurra</a:t>
            </a:r>
            <a:r>
              <a:rPr lang="en-US" altLang="en-US" sz="1800" b="1" dirty="0"/>
              <a:t> el </a:t>
            </a:r>
            <a:r>
              <a:rPr lang="en-US" altLang="en-US" sz="1800" b="1" dirty="0" err="1"/>
              <a:t>cortocircuito</a:t>
            </a:r>
            <a:r>
              <a:rPr lang="en-US" altLang="en-US" sz="1800" b="1" dirty="0"/>
              <a:t>.</a:t>
            </a:r>
          </a:p>
          <a:p>
            <a:pPr marL="285750" indent="-285750" algn="just" eaLnBrk="1" hangingPunct="1">
              <a:lnSpc>
                <a:spcPct val="100000"/>
              </a:lnSpc>
              <a:spcBef>
                <a:spcPct val="0"/>
              </a:spcBef>
              <a:buFont typeface="Wingdings" panose="05000000000000000000" pitchFamily="2" charset="2"/>
              <a:buChar char="q"/>
              <a:defRPr/>
            </a:pPr>
            <a:endParaRPr lang="en-US" altLang="en-US" sz="1800" b="1"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ángulo 1">
            <a:extLst>
              <a:ext uri="{FF2B5EF4-FFF2-40B4-BE49-F238E27FC236}">
                <a16:creationId xmlns:a16="http://schemas.microsoft.com/office/drawing/2014/main" id="{BF1879CC-A4FD-429B-A6C1-309656533564}"/>
              </a:ext>
            </a:extLst>
          </p:cNvPr>
          <p:cNvSpPr>
            <a:spLocks noChangeArrowheads="1"/>
          </p:cNvSpPr>
          <p:nvPr/>
        </p:nvSpPr>
        <p:spPr bwMode="auto">
          <a:xfrm>
            <a:off x="190500" y="144463"/>
            <a:ext cx="11750675" cy="646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ct val="0"/>
              </a:spcBef>
              <a:buFontTx/>
              <a:buNone/>
            </a:pPr>
            <a:r>
              <a:rPr lang="en-US" altLang="en-US" sz="3600" b="1"/>
              <a:t>3</a:t>
            </a:r>
          </a:p>
          <a:p>
            <a:pPr algn="just" eaLnBrk="1" hangingPunct="1">
              <a:lnSpc>
                <a:spcPct val="100000"/>
              </a:lnSpc>
              <a:spcBef>
                <a:spcPct val="0"/>
              </a:spcBef>
              <a:buFontTx/>
              <a:buNone/>
            </a:pPr>
            <a:r>
              <a:rPr lang="en-US" altLang="en-US" sz="3600" b="1"/>
              <a:t>La importancia de la la IEC 60909-0</a:t>
            </a:r>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r>
              <a:rPr lang="en-US" altLang="en-US" sz="1800"/>
              <a:t>El cortocircuito es un estado de operación no deseado de la red. Este estado puede causar sobrecarga de los equipos de operacións (transformadores, líneas de transmisión, cables y generadores), así como daños en el aislamiento. La transición desde el funcionamiento normal hasta el funcionamiento en condiciones de falla se produce a través de fenómenos transitorios electromagnéticos y electromecánicos, que inﬂuyen en la magnitud y el comportamiento temporal de las corrientes de cortocircuito. Estas procesos dependen de las fuentes de corriente, la posición del cortocircuito y el tiempo desde el inicio del cortocircuito hasta que decae.</a:t>
            </a:r>
          </a:p>
          <a:p>
            <a:pPr algn="just" eaLnBrk="1" hangingPunct="1">
              <a:lnSpc>
                <a:spcPct val="100000"/>
              </a:lnSpc>
              <a:spcBef>
                <a:spcPct val="0"/>
              </a:spcBef>
              <a:buFontTx/>
              <a:buNone/>
            </a:pPr>
            <a:r>
              <a:rPr lang="en-US" altLang="en-US" sz="1800"/>
              <a:t>El tipo más común de cortocircuito es el cortocircuito "muerto", es decir, la impedancia en la ubicación defectuosa es insignificantemente pequeña. Las corrientes de cortocircuito son, por regla mucho mayor que las corrientes de carga. Los esfuerzos térmicos y dinámicos, que resultan de estos cortocircuitos, pueden destruir el equipo de operación y poner en peligro a las personas. Durante la planificación y gestión de proyectos de sistemas eléctricos, la corriente de cortocircuito más pequeña I"k1min debe por lo tanto, determinarse y tenerse en cuenta cuenta para configurar el equipo de protección contra sobrecorriente, y la mayor corriente de cortocircuito  I"k3max para dimensionar el equipo de operación. Solo de esta manera se pueden dimensionar y proteger correctamente los sistemas eléctricos, permitiendo su operación segura y económica. De lo contrario, puede esperarse consecuencias desagradables. Algunas de estas se enumeran a continuación:</a:t>
            </a:r>
          </a:p>
          <a:p>
            <a:pPr algn="just" eaLnBrk="1" hangingPunct="1">
              <a:lnSpc>
                <a:spcPct val="100000"/>
              </a:lnSpc>
              <a:spcBef>
                <a:spcPct val="0"/>
              </a:spcBef>
              <a:buFontTx/>
              <a:buNone/>
            </a:pPr>
            <a:r>
              <a:rPr lang="en-US" altLang="en-US" sz="1800"/>
              <a:t>• deterioro de la seguridad y fiabilidad de la fuente de alimentación</a:t>
            </a:r>
          </a:p>
          <a:p>
            <a:pPr algn="just" eaLnBrk="1" hangingPunct="1">
              <a:lnSpc>
                <a:spcPct val="100000"/>
              </a:lnSpc>
              <a:spcBef>
                <a:spcPct val="0"/>
              </a:spcBef>
              <a:buFontTx/>
              <a:buNone/>
            </a:pPr>
            <a:r>
              <a:rPr lang="en-US" altLang="en-US" sz="1800"/>
              <a:t>• interrupción de la fuente de alimentación</a:t>
            </a:r>
          </a:p>
          <a:p>
            <a:pPr algn="just" eaLnBrk="1" hangingPunct="1">
              <a:lnSpc>
                <a:spcPct val="100000"/>
              </a:lnSpc>
              <a:spcBef>
                <a:spcPct val="0"/>
              </a:spcBef>
              <a:buFontTx/>
              <a:buNone/>
            </a:pPr>
            <a:r>
              <a:rPr lang="en-US" altLang="en-US" sz="1800"/>
              <a:t>• destrucción de los componentes del sistema</a:t>
            </a:r>
          </a:p>
          <a:p>
            <a:pPr algn="just" eaLnBrk="1" hangingPunct="1">
              <a:lnSpc>
                <a:spcPct val="100000"/>
              </a:lnSpc>
              <a:spcBef>
                <a:spcPct val="0"/>
              </a:spcBef>
              <a:buFontTx/>
              <a:buNone/>
            </a:pPr>
            <a:r>
              <a:rPr lang="en-US" altLang="en-US" sz="1800"/>
              <a:t>• aparición de esfuerzos mecánicos y térmicos en el equipamiento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ángulo 1">
            <a:extLst>
              <a:ext uri="{FF2B5EF4-FFF2-40B4-BE49-F238E27FC236}">
                <a16:creationId xmlns:a16="http://schemas.microsoft.com/office/drawing/2014/main" id="{969DE3AD-F47A-41DB-B8DE-9DB9A3C71DE4}"/>
              </a:ext>
            </a:extLst>
          </p:cNvPr>
          <p:cNvSpPr>
            <a:spLocks noChangeArrowheads="1"/>
          </p:cNvSpPr>
          <p:nvPr/>
        </p:nvSpPr>
        <p:spPr bwMode="auto">
          <a:xfrm>
            <a:off x="190500" y="144463"/>
            <a:ext cx="11750675" cy="563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ct val="0"/>
              </a:spcBef>
              <a:buFontTx/>
              <a:buNone/>
            </a:pPr>
            <a:r>
              <a:rPr lang="en-US" altLang="en-US" sz="1800"/>
              <a:t>• aparición de sobretensiones.</a:t>
            </a:r>
          </a:p>
          <a:p>
            <a:pPr algn="just" eaLnBrk="1" hangingPunct="1">
              <a:lnSpc>
                <a:spcPct val="100000"/>
              </a:lnSpc>
              <a:spcBef>
                <a:spcPct val="0"/>
              </a:spcBef>
              <a:buFontTx/>
              <a:buNone/>
            </a:pPr>
            <a:r>
              <a:rPr lang="en-US" altLang="en-US" sz="1800"/>
              <a:t>Hasta 1962, las normas de aparamenta VDE 0670 eran el estándar para calculos de cortocircuitos. La VDE 0102 se publicó en 1971 y se revisó en 1975, por lo que que en Alemania los cálculos para redes de baja y alta tensión se uniformaron. Mientras tanto, nuevos desarrollos en energía eléctrica han tenido lugar y han aparecido varios software en el mercado.</a:t>
            </a:r>
          </a:p>
          <a:p>
            <a:pPr algn="just" eaLnBrk="1" hangingPunct="1">
              <a:lnSpc>
                <a:spcPct val="100000"/>
              </a:lnSpc>
              <a:spcBef>
                <a:spcPct val="0"/>
              </a:spcBef>
              <a:buFontTx/>
              <a:buNone/>
            </a:pPr>
            <a:r>
              <a:rPr lang="en-US" altLang="en-US" sz="1800"/>
              <a:t>Para cumplir con los requisitos y desarrollos, en 1985 ambas partes, “Cálculo de redes trifásicas” según DIN VDE 0102, se ampliaron para incluir la información resumida recientemente sobre operaciones equipo.</a:t>
            </a:r>
          </a:p>
          <a:p>
            <a:pPr algn="just" eaLnBrk="1" hangingPunct="1">
              <a:lnSpc>
                <a:spcPct val="100000"/>
              </a:lnSpc>
              <a:spcBef>
                <a:spcPct val="0"/>
              </a:spcBef>
              <a:buFontTx/>
              <a:buNone/>
            </a:pPr>
            <a:r>
              <a:rPr lang="en-US" altLang="en-US" sz="1800"/>
              <a:t>En 1988 apareció, sobre la base de esta versión preliminar, la publicación IEC "Short Circuit Current Cálculo en Sistemas Trifásicos AC”. En 1990, fue lanzada la norma actual IEC 60909-0 “Cálculo de corrientes de cortocircuito en redes trifásicas”.</a:t>
            </a:r>
          </a:p>
          <a:p>
            <a:pPr algn="just" eaLnBrk="1" hangingPunct="1">
              <a:lnSpc>
                <a:spcPct val="100000"/>
              </a:lnSpc>
              <a:spcBef>
                <a:spcPct val="0"/>
              </a:spcBef>
              <a:buFontTx/>
              <a:buNone/>
            </a:pPr>
            <a:r>
              <a:rPr lang="en-US" altLang="en-US" sz="1800"/>
              <a:t>El método de los componentes simétricas se utiliza tanto para cortocircuitos simétricos como para asimétricos. Aquí se desprecian las capacidades de los conductores y las admitancias en derivación de las cargas pasivas. En este método, los motores son tratados como generadores en las redes de alta tensión y se desprecian en las redes de baja tensión.</a:t>
            </a:r>
          </a:p>
          <a:p>
            <a:pPr algn="just" eaLnBrk="1" hangingPunct="1">
              <a:lnSpc>
                <a:spcPct val="100000"/>
              </a:lnSpc>
              <a:spcBef>
                <a:spcPct val="0"/>
              </a:spcBef>
              <a:buFontTx/>
              <a:buNone/>
            </a:pPr>
            <a:r>
              <a:rPr lang="en-US" altLang="en-US" sz="1800"/>
              <a:t>Para una falla a tierra doble, solo el voltaje de la fuente de corriente de cortocircuito de se utiliza como voltaje efectivo.</a:t>
            </a:r>
          </a:p>
          <a:p>
            <a:pPr algn="just" eaLnBrk="1" hangingPunct="1">
              <a:lnSpc>
                <a:spcPct val="100000"/>
              </a:lnSpc>
              <a:spcBef>
                <a:spcPct val="0"/>
              </a:spcBef>
              <a:buFontTx/>
              <a:buNone/>
            </a:pPr>
            <a:r>
              <a:rPr lang="en-US" altLang="en-US" sz="1800"/>
              <a:t>Para la evaluación de sistemas eléctricos, tales como condiciones de apertura, medidas preventivas de protección, resistencias térmicas y mecánicas al cortocircuito, selectividad y caída de voltaje, se realizan cálculos completos.</a:t>
            </a:r>
          </a:p>
          <a:p>
            <a:pPr algn="just" eaLnBrk="1" hangingPunct="1">
              <a:lnSpc>
                <a:spcPct val="100000"/>
              </a:lnSpc>
              <a:spcBef>
                <a:spcPct val="0"/>
              </a:spcBef>
              <a:buFontTx/>
              <a:buNone/>
            </a:pPr>
            <a:r>
              <a:rPr lang="en-US" altLang="en-US" sz="1800"/>
              <a:t>Para el cálculo de los cortocircuitos, es importante lo siguiente:</a:t>
            </a:r>
          </a:p>
          <a:p>
            <a:pPr algn="just" eaLnBrk="1" hangingPunct="1">
              <a:lnSpc>
                <a:spcPct val="100000"/>
              </a:lnSpc>
              <a:spcBef>
                <a:spcPct val="0"/>
              </a:spcBef>
              <a:buFontTx/>
              <a:buNone/>
            </a:pPr>
            <a:r>
              <a:rPr lang="en-US" altLang="en-US" sz="1800"/>
              <a:t>• consumo de potencia y documentación del resultado</a:t>
            </a:r>
          </a:p>
          <a:p>
            <a:pPr algn="just" eaLnBrk="1" hangingPunct="1">
              <a:lnSpc>
                <a:spcPct val="100000"/>
              </a:lnSpc>
              <a:spcBef>
                <a:spcPct val="0"/>
              </a:spcBef>
              <a:buFontTx/>
              <a:buNone/>
            </a:pPr>
            <a:r>
              <a:rPr lang="en-US" altLang="en-US" sz="1800"/>
              <a:t>• corrientes de cortocircuito</a:t>
            </a:r>
          </a:p>
          <a:p>
            <a:pPr algn="just" eaLnBrk="1" hangingPunct="1">
              <a:lnSpc>
                <a:spcPct val="100000"/>
              </a:lnSpc>
              <a:spcBef>
                <a:spcPct val="0"/>
              </a:spcBef>
              <a:buFontTx/>
              <a:buNone/>
            </a:pPr>
            <a:r>
              <a:rPr lang="en-US" altLang="en-US" sz="1800"/>
              <a:t>• corrientes de cortocircuito transferidas</a:t>
            </a:r>
          </a:p>
          <a:p>
            <a:pPr algn="just" eaLnBrk="1" hangingPunct="1">
              <a:lnSpc>
                <a:spcPct val="100000"/>
              </a:lnSpc>
              <a:spcBef>
                <a:spcPct val="0"/>
              </a:spcBef>
              <a:buFontTx/>
              <a:buNone/>
            </a:pPr>
            <a:r>
              <a:rPr lang="en-US" altLang="en-US" sz="1800"/>
              <a:t>• protección de impedancia, relés de tiempo dependientes de la corriente máxima y relés de tiempo independientes de la corriente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ángulo 1">
            <a:extLst>
              <a:ext uri="{FF2B5EF4-FFF2-40B4-BE49-F238E27FC236}">
                <a16:creationId xmlns:a16="http://schemas.microsoft.com/office/drawing/2014/main" id="{21FBD45A-30EC-4EAA-BE4A-E391056BF782}"/>
              </a:ext>
            </a:extLst>
          </p:cNvPr>
          <p:cNvSpPr>
            <a:spLocks noChangeArrowheads="1"/>
          </p:cNvSpPr>
          <p:nvPr/>
        </p:nvSpPr>
        <p:spPr bwMode="auto">
          <a:xfrm>
            <a:off x="190500" y="144463"/>
            <a:ext cx="6605588" cy="701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ct val="0"/>
              </a:spcBef>
              <a:buFontTx/>
              <a:buNone/>
            </a:pPr>
            <a:r>
              <a:rPr lang="en-US" altLang="en-US" sz="1800"/>
              <a:t>• examen de las condiciones de apertura</a:t>
            </a:r>
          </a:p>
          <a:p>
            <a:pPr algn="just" eaLnBrk="1" hangingPunct="1">
              <a:lnSpc>
                <a:spcPct val="100000"/>
              </a:lnSpc>
              <a:spcBef>
                <a:spcPct val="0"/>
              </a:spcBef>
              <a:buFontTx/>
              <a:buNone/>
            </a:pPr>
            <a:r>
              <a:rPr lang="en-US" altLang="en-US" sz="1800"/>
              <a:t>• prueba de estabilidad de aparamenta, dispositivos de conmutación, cables y conductors contra cortocircuitos.</a:t>
            </a:r>
          </a:p>
          <a:p>
            <a:pPr algn="just" eaLnBrk="1" hangingPunct="1">
              <a:lnSpc>
                <a:spcPct val="100000"/>
              </a:lnSpc>
              <a:spcBef>
                <a:spcPct val="0"/>
              </a:spcBef>
              <a:buFontTx/>
              <a:buNone/>
            </a:pPr>
            <a:r>
              <a:rPr lang="en-US" altLang="en-US" sz="1800"/>
              <a:t>La figura 3.1 aclara la importancia y el rango de aplicabilidad de cálculos de corriente de cortocircuito y cálculos adicionales relacionados con otros reglamentos</a:t>
            </a:r>
          </a:p>
          <a:p>
            <a:pPr algn="just" eaLnBrk="1" hangingPunct="1">
              <a:lnSpc>
                <a:spcPct val="100000"/>
              </a:lnSpc>
              <a:spcBef>
                <a:spcPct val="0"/>
              </a:spcBef>
              <a:buFontTx/>
              <a:buNone/>
            </a:pPr>
            <a:r>
              <a:rPr lang="en-US" altLang="en-US" sz="1800"/>
              <a:t>En redes de media tensión, el tipo de corriente de falla más pequeña que debe considerarse depende del tipo de diseño del tratamiento del punto neutro. Esto es decisivo para el tipo de protección de red requerida.</a:t>
            </a:r>
          </a:p>
          <a:p>
            <a:pPr algn="just" eaLnBrk="1" hangingPunct="1">
              <a:lnSpc>
                <a:spcPct val="100000"/>
              </a:lnSpc>
              <a:spcBef>
                <a:spcPct val="0"/>
              </a:spcBef>
              <a:buFontTx/>
              <a:buNone/>
            </a:pPr>
            <a:r>
              <a:rPr lang="en-US" altLang="en-US" sz="1800"/>
              <a:t>La corriente máxima de cortocircuito calculada (Ik3′′ ) es responsable de la selección y clasificación de equipos con respecto a las tensiones mecánicas y térmicas, y la determinación de la coordinación tiempo-corriente de los relés de protección. El sistema permanece simétrico. La corriente de cortocircuito trifásica equilibrada puede ser calculada utilizando un método de fuente de voltaje equivalente monofásico que tiene un solo voltaje e impedancia de línea a neutro en componentes de secuencia positiva.</a:t>
            </a:r>
          </a:p>
          <a:p>
            <a:pPr algn="just" eaLnBrk="1" hangingPunct="1">
              <a:lnSpc>
                <a:spcPct val="100000"/>
              </a:lnSpc>
              <a:spcBef>
                <a:spcPct val="0"/>
              </a:spcBef>
              <a:buFont typeface="Arial" panose="020B0604020202020204" pitchFamily="34" charset="0"/>
              <a:buNone/>
            </a:pPr>
            <a:r>
              <a:rPr lang="en-US" altLang="en-US" sz="1800"/>
              <a:t>La corriente mínima de cortocircuito (Ik1′′) debe calcularse para la selección de la protección del sistema. Según la IEC 60364-4-41, un dispositivo de protección interrumpe la alimentación del conductor de línea en caso de falla entre el conductor de línea y una parte conductora expuesta o un conductor de protección en el circuito, dentro del tiempo de desconexión requerido.</a:t>
            </a:r>
          </a:p>
          <a:p>
            <a:pPr algn="just" eaLnBrk="1" hangingPunct="1">
              <a:lnSpc>
                <a:spcPct val="100000"/>
              </a:lnSpc>
              <a:spcBef>
                <a:spcPct val="0"/>
              </a:spcBef>
              <a:buFontTx/>
              <a:buNone/>
            </a:pPr>
            <a:endParaRPr lang="en-US" altLang="en-US" sz="1800"/>
          </a:p>
        </p:txBody>
      </p:sp>
      <p:pic>
        <p:nvPicPr>
          <p:cNvPr id="47107" name="Imagen 1">
            <a:extLst>
              <a:ext uri="{FF2B5EF4-FFF2-40B4-BE49-F238E27FC236}">
                <a16:creationId xmlns:a16="http://schemas.microsoft.com/office/drawing/2014/main" id="{F6146316-D422-43A6-87C7-2AD76F3B061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796088" y="144463"/>
            <a:ext cx="5118100" cy="591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08" name="Rectángulo 2">
            <a:extLst>
              <a:ext uri="{FF2B5EF4-FFF2-40B4-BE49-F238E27FC236}">
                <a16:creationId xmlns:a16="http://schemas.microsoft.com/office/drawing/2014/main" id="{92AB06B5-3584-4B95-8195-6C3B3630D1F0}"/>
              </a:ext>
            </a:extLst>
          </p:cNvPr>
          <p:cNvSpPr>
            <a:spLocks noChangeArrowheads="1"/>
          </p:cNvSpPr>
          <p:nvPr/>
        </p:nvSpPr>
        <p:spPr bwMode="auto">
          <a:xfrm>
            <a:off x="6210300" y="6059488"/>
            <a:ext cx="60960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en-US" altLang="en-US" sz="1800" b="1"/>
              <a:t>Figura 3.1 Rango de aplicabilidad de los cálculos de cortocircuito [1, 2].</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ángulo 1">
            <a:extLst>
              <a:ext uri="{FF2B5EF4-FFF2-40B4-BE49-F238E27FC236}">
                <a16:creationId xmlns:a16="http://schemas.microsoft.com/office/drawing/2014/main" id="{E3EDB3E0-63A2-4C27-85D4-AAAD02952A0D}"/>
              </a:ext>
            </a:extLst>
          </p:cNvPr>
          <p:cNvSpPr>
            <a:spLocks noChangeArrowheads="1"/>
          </p:cNvSpPr>
          <p:nvPr/>
        </p:nvSpPr>
        <p:spPr bwMode="auto">
          <a:xfrm>
            <a:off x="209550" y="234950"/>
            <a:ext cx="1175067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ct val="0"/>
              </a:spcBef>
              <a:buFontTx/>
              <a:buNone/>
            </a:pPr>
            <a:r>
              <a:rPr lang="en-US" altLang="en-US" sz="1800"/>
              <a:t>La Tabla 3.1 proporciona una descripción general de los criterios de diseño y la corriente de cortocircuito, según la IEC 60909-0, que se consideran para la planificación y diseño de sistemas de potencia. </a:t>
            </a:r>
          </a:p>
          <a:p>
            <a:pPr algn="just" eaLnBrk="1" hangingPunct="1">
              <a:lnSpc>
                <a:spcPct val="100000"/>
              </a:lnSpc>
              <a:spcBef>
                <a:spcPct val="0"/>
              </a:spcBef>
              <a:buFontTx/>
              <a:buNone/>
            </a:pPr>
            <a:endParaRPr lang="en-US" altLang="en-US" sz="1800"/>
          </a:p>
          <a:p>
            <a:pPr algn="ctr" eaLnBrk="1" hangingPunct="1">
              <a:lnSpc>
                <a:spcPct val="100000"/>
              </a:lnSpc>
              <a:spcBef>
                <a:spcPct val="0"/>
              </a:spcBef>
              <a:buFontTx/>
              <a:buNone/>
            </a:pPr>
            <a:r>
              <a:rPr lang="en-US" altLang="en-US" sz="1800" b="1"/>
              <a:t>Tabla 3.1 Selección de corrientes de cortocircuito.</a:t>
            </a:r>
          </a:p>
        </p:txBody>
      </p:sp>
      <p:pic>
        <p:nvPicPr>
          <p:cNvPr id="48131" name="Imagen 1">
            <a:extLst>
              <a:ext uri="{FF2B5EF4-FFF2-40B4-BE49-F238E27FC236}">
                <a16:creationId xmlns:a16="http://schemas.microsoft.com/office/drawing/2014/main" id="{5F6C7A76-8556-4C59-88E8-5A599B780F8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1435100"/>
            <a:ext cx="10045700"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ángulo 1">
            <a:extLst>
              <a:ext uri="{FF2B5EF4-FFF2-40B4-BE49-F238E27FC236}">
                <a16:creationId xmlns:a16="http://schemas.microsoft.com/office/drawing/2014/main" id="{41AE6301-9160-4D4E-92DA-46313C70B412}"/>
              </a:ext>
            </a:extLst>
          </p:cNvPr>
          <p:cNvSpPr>
            <a:spLocks noChangeArrowheads="1"/>
          </p:cNvSpPr>
          <p:nvPr/>
        </p:nvSpPr>
        <p:spPr bwMode="auto">
          <a:xfrm>
            <a:off x="222250" y="131763"/>
            <a:ext cx="11669713" cy="646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ct val="0"/>
              </a:spcBef>
              <a:buFontTx/>
              <a:buNone/>
            </a:pPr>
            <a:r>
              <a:rPr lang="en-US" altLang="en-US" sz="3600" b="1"/>
              <a:t>4</a:t>
            </a:r>
          </a:p>
          <a:p>
            <a:pPr algn="just" eaLnBrk="1" hangingPunct="1">
              <a:lnSpc>
                <a:spcPct val="100000"/>
              </a:lnSpc>
              <a:spcBef>
                <a:spcPct val="0"/>
              </a:spcBef>
              <a:buFontTx/>
              <a:buNone/>
            </a:pPr>
            <a:r>
              <a:rPr lang="en-US" altLang="en-US" sz="3600" b="1"/>
              <a:t>Redes de Suministro</a:t>
            </a:r>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r>
              <a:rPr lang="en-US" altLang="en-US" sz="1800"/>
              <a:t>Todos los aparatos eléctricos que se utilizan en el hogar y comercial y en las aplicaciones industrials, trabajan con baja tensión. El alto voltaje se utiliza, no solo para la transmisión de energía eléctrica a grandes distancias, sino también para distribución regional a los centros de carga. De acuerdo con las normas internacionales, no son solo dos niveles de voltaje:</a:t>
            </a:r>
          </a:p>
          <a:p>
            <a:pPr algn="just" eaLnBrk="1" hangingPunct="1">
              <a:lnSpc>
                <a:spcPct val="100000"/>
              </a:lnSpc>
              <a:spcBef>
                <a:spcPct val="0"/>
              </a:spcBef>
              <a:buFontTx/>
              <a:buNone/>
            </a:pPr>
            <a:r>
              <a:rPr lang="en-US" altLang="en-US" sz="1800"/>
              <a:t>• Baja tensión: hasta 1 kV c.a. inclusive. (o 1500 V CC)</a:t>
            </a:r>
          </a:p>
          <a:p>
            <a:pPr algn="just" eaLnBrk="1" hangingPunct="1">
              <a:lnSpc>
                <a:spcPct val="100000"/>
              </a:lnSpc>
              <a:spcBef>
                <a:spcPct val="0"/>
              </a:spcBef>
              <a:buFontTx/>
              <a:buNone/>
            </a:pPr>
            <a:r>
              <a:rPr lang="en-US" altLang="en-US" sz="1800"/>
              <a:t>• Alta tensión: &gt;1 kV c.a. (o 1500 V CC).</a:t>
            </a:r>
          </a:p>
          <a:p>
            <a:pPr algn="just" eaLnBrk="1" hangingPunct="1">
              <a:lnSpc>
                <a:spcPct val="100000"/>
              </a:lnSpc>
              <a:spcBef>
                <a:spcPct val="0"/>
              </a:spcBef>
              <a:buFontTx/>
              <a:buNone/>
            </a:pPr>
            <a:r>
              <a:rPr lang="en-US" altLang="en-US" sz="1800"/>
              <a:t>Sin embargo, dado que se utilizan diferentes niveles de alto voltaje para la transmisión y distribución regional, y porque las tareas y requisitos de la aparamenta y subestaciones también son muy diferentes, el término media tensión ha venido a utilizarse para los voltajes requeridos para la distribución de potencia regional que son parte del rango de alta tensión desde 1 kV a.c. hasta, e incluyendo, 52 kV c.a. La mayoría los voltajes de operación en los sistemas de voltaje medio están en el rango de 3 a 40,5 kV c.a.</a:t>
            </a:r>
          </a:p>
          <a:p>
            <a:pPr algn="just" eaLnBrk="1" hangingPunct="1">
              <a:lnSpc>
                <a:spcPct val="100000"/>
              </a:lnSpc>
              <a:spcBef>
                <a:spcPct val="0"/>
              </a:spcBef>
              <a:buFontTx/>
              <a:buNone/>
            </a:pPr>
            <a:r>
              <a:rPr lang="en-US" altLang="en-US" sz="1800"/>
              <a:t>Los sistemas de transmisión y distribución eléctrica conectan las centrales eléctricas y consumidores de electricidad, y consisten en (Figura 4.1) lo siguiente:</a:t>
            </a:r>
          </a:p>
          <a:p>
            <a:pPr algn="just" eaLnBrk="1" hangingPunct="1">
              <a:lnSpc>
                <a:spcPct val="100000"/>
              </a:lnSpc>
              <a:spcBef>
                <a:spcPct val="0"/>
              </a:spcBef>
              <a:buFontTx/>
              <a:buNone/>
            </a:pPr>
            <a:r>
              <a:rPr lang="en-US" altLang="en-US" sz="1800"/>
              <a:t>• Centrales eléctricas, para generadores y sistemas de alimentación de estaciones.</a:t>
            </a:r>
          </a:p>
          <a:p>
            <a:pPr algn="just" eaLnBrk="1" hangingPunct="1">
              <a:lnSpc>
                <a:spcPct val="100000"/>
              </a:lnSpc>
              <a:spcBef>
                <a:spcPct val="0"/>
              </a:spcBef>
              <a:buFontTx/>
              <a:buNone/>
            </a:pPr>
            <a:r>
              <a:rPr lang="en-US" altLang="en-US" sz="1800"/>
              <a:t>• Subestaciones transformadoras del nivel de distribución primaria (sistema público de abastecimiento, equipos o sistemas de grandes empresas industriales), en los que la energía suministrada desde el sistema de alta tensión se transforma a media tensión.</a:t>
            </a:r>
          </a:p>
          <a:p>
            <a:pPr algn="just" eaLnBrk="1" hangingPunct="1">
              <a:lnSpc>
                <a:spcPct val="100000"/>
              </a:lnSpc>
              <a:spcBef>
                <a:spcPct val="0"/>
              </a:spcBef>
              <a:buFontTx/>
              <a:buNone/>
            </a:pPr>
            <a:r>
              <a:rPr lang="en-US" altLang="en-US" sz="1800"/>
              <a:t>• Subestaciones de suministro local, transformador o transferencia de clientes para grandes consumidores (nivel de distribución secundaria), en los que la energía se transforma de media a baja tensión y distribuida al consumidor.</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ángulo 1">
            <a:extLst>
              <a:ext uri="{FF2B5EF4-FFF2-40B4-BE49-F238E27FC236}">
                <a16:creationId xmlns:a16="http://schemas.microsoft.com/office/drawing/2014/main" id="{2E1798DF-245F-4CAD-ADC8-DBC89F6F6EB2}"/>
              </a:ext>
            </a:extLst>
          </p:cNvPr>
          <p:cNvSpPr>
            <a:spLocks noChangeArrowheads="1"/>
          </p:cNvSpPr>
          <p:nvPr/>
        </p:nvSpPr>
        <p:spPr bwMode="auto">
          <a:xfrm>
            <a:off x="222250" y="131763"/>
            <a:ext cx="4308475" cy="3139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ct val="0"/>
              </a:spcBef>
              <a:buFontTx/>
              <a:buNone/>
            </a:pPr>
            <a:r>
              <a:rPr lang="en-US" altLang="en-US" sz="1800" dirty="0"/>
              <a:t>Las </a:t>
            </a:r>
            <a:r>
              <a:rPr lang="en-US" altLang="en-US" sz="1800" dirty="0" err="1"/>
              <a:t>siguientes</a:t>
            </a:r>
            <a:r>
              <a:rPr lang="en-US" altLang="en-US" sz="1800" dirty="0"/>
              <a:t> </a:t>
            </a:r>
            <a:r>
              <a:rPr lang="en-US" altLang="en-US" sz="1800" dirty="0" err="1"/>
              <a:t>etapas</a:t>
            </a:r>
            <a:r>
              <a:rPr lang="en-US" altLang="en-US" sz="1800" dirty="0"/>
              <a:t> de </a:t>
            </a:r>
            <a:r>
              <a:rPr lang="en-US" altLang="en-US" sz="1800" dirty="0" err="1"/>
              <a:t>cálculo</a:t>
            </a:r>
            <a:r>
              <a:rPr lang="en-US" altLang="en-US" sz="1800" dirty="0"/>
              <a:t> y </a:t>
            </a:r>
            <a:r>
              <a:rPr lang="en-US" altLang="en-US" sz="1800" dirty="0" err="1"/>
              <a:t>dimensionamiento</a:t>
            </a:r>
            <a:r>
              <a:rPr lang="en-US" altLang="en-US" sz="1800" dirty="0"/>
              <a:t> de </a:t>
            </a:r>
            <a:r>
              <a:rPr lang="en-US" altLang="en-US" sz="1800" dirty="0" err="1"/>
              <a:t>circuitos</a:t>
            </a:r>
            <a:r>
              <a:rPr lang="en-US" altLang="en-US" sz="1800" dirty="0"/>
              <a:t> y </a:t>
            </a:r>
            <a:r>
              <a:rPr lang="en-US" altLang="en-US" sz="1800" dirty="0" err="1"/>
              <a:t>equipos</a:t>
            </a:r>
            <a:r>
              <a:rPr lang="en-US" altLang="en-US" sz="1800" dirty="0"/>
              <a:t> son de gran </a:t>
            </a:r>
            <a:r>
              <a:rPr lang="en-US" altLang="en-US" sz="1800" dirty="0" err="1"/>
              <a:t>interés</a:t>
            </a:r>
            <a:r>
              <a:rPr lang="en-US" altLang="en-US" sz="1800" dirty="0"/>
              <a:t>. Se </a:t>
            </a:r>
            <a:r>
              <a:rPr lang="en-US" altLang="en-US" sz="1800" dirty="0" err="1"/>
              <a:t>pueden</a:t>
            </a:r>
            <a:r>
              <a:rPr lang="en-US" altLang="en-US" sz="1800" dirty="0"/>
              <a:t> resolver de </a:t>
            </a:r>
            <a:r>
              <a:rPr lang="en-US" altLang="en-US" sz="1800" dirty="0" err="1"/>
              <a:t>manera</a:t>
            </a:r>
            <a:r>
              <a:rPr lang="en-US" altLang="en-US" sz="1800" dirty="0"/>
              <a:t> </a:t>
            </a:r>
            <a:r>
              <a:rPr lang="en-US" altLang="en-US" sz="1800" dirty="0" err="1"/>
              <a:t>eficiente</a:t>
            </a:r>
            <a:r>
              <a:rPr lang="en-US" altLang="en-US" sz="1800" dirty="0"/>
              <a:t> </a:t>
            </a:r>
            <a:r>
              <a:rPr lang="en-US" altLang="en-US" sz="1800" dirty="0" err="1"/>
              <a:t>utilizando</a:t>
            </a:r>
            <a:r>
              <a:rPr lang="en-US" altLang="en-US" sz="1800" dirty="0"/>
              <a:t> </a:t>
            </a:r>
            <a:r>
              <a:rPr lang="en-US" altLang="en-US" sz="1800" dirty="0" err="1"/>
              <a:t>modernas</a:t>
            </a:r>
            <a:r>
              <a:rPr lang="en-US" altLang="en-US" sz="1800" dirty="0"/>
              <a:t> </a:t>
            </a:r>
            <a:r>
              <a:rPr lang="en-US" altLang="en-US" sz="1800" dirty="0" err="1"/>
              <a:t>herramientas</a:t>
            </a:r>
            <a:r>
              <a:rPr lang="en-US" altLang="en-US" sz="1800" dirty="0"/>
              <a:t> de </a:t>
            </a:r>
            <a:r>
              <a:rPr lang="en-US" altLang="en-US" sz="1800" dirty="0" err="1"/>
              <a:t>dimensionamiento</a:t>
            </a:r>
            <a:r>
              <a:rPr lang="en-US" altLang="en-US" sz="1800" dirty="0"/>
              <a:t>, de modo que </a:t>
            </a:r>
            <a:r>
              <a:rPr lang="en-US" altLang="en-US" sz="1800" dirty="0" err="1"/>
              <a:t>quede</a:t>
            </a:r>
            <a:r>
              <a:rPr lang="en-US" altLang="en-US" sz="1800" dirty="0"/>
              <a:t> </a:t>
            </a:r>
            <a:r>
              <a:rPr lang="en-US" altLang="en-US" sz="1800" dirty="0" err="1"/>
              <a:t>más</a:t>
            </a:r>
            <a:r>
              <a:rPr lang="en-US" altLang="en-US" sz="1800" dirty="0"/>
              <a:t> </a:t>
            </a:r>
            <a:r>
              <a:rPr lang="en-US" altLang="en-US" sz="1800" dirty="0" err="1"/>
              <a:t>libertad</a:t>
            </a:r>
            <a:r>
              <a:rPr lang="en-US" altLang="en-US" sz="1800" dirty="0"/>
              <a:t> para la </a:t>
            </a:r>
            <a:r>
              <a:rPr lang="en-US" altLang="en-US" sz="1800" dirty="0" err="1"/>
              <a:t>etapa</a:t>
            </a:r>
            <a:r>
              <a:rPr lang="en-US" altLang="en-US" sz="1800" dirty="0"/>
              <a:t> de </a:t>
            </a:r>
            <a:r>
              <a:rPr lang="en-US" altLang="en-US" sz="1800" dirty="0" err="1"/>
              <a:t>planificación</a:t>
            </a:r>
            <a:r>
              <a:rPr lang="en-US" altLang="en-US" sz="1800" dirty="0"/>
              <a:t> </a:t>
            </a:r>
            <a:r>
              <a:rPr lang="en-US" altLang="en-US" sz="1800" dirty="0" err="1"/>
              <a:t>creativa</a:t>
            </a:r>
            <a:r>
              <a:rPr lang="en-US" altLang="en-US" sz="1800" dirty="0"/>
              <a:t> de </a:t>
            </a:r>
            <a:r>
              <a:rPr lang="en-US" altLang="en-US" sz="1800" dirty="0" err="1"/>
              <a:t>búsqueda</a:t>
            </a:r>
            <a:r>
              <a:rPr lang="en-US" altLang="en-US" sz="1800" dirty="0"/>
              <a:t> de </a:t>
            </a:r>
            <a:r>
              <a:rPr lang="en-US" altLang="en-US" sz="1800" dirty="0" err="1"/>
              <a:t>soluciones</a:t>
            </a:r>
            <a:r>
              <a:rPr lang="en-US" altLang="en-US" sz="1800" dirty="0"/>
              <a:t> </a:t>
            </a:r>
            <a:r>
              <a:rPr lang="en-US" altLang="en-US" sz="1800" dirty="0" err="1"/>
              <a:t>conceptuales</a:t>
            </a:r>
            <a:r>
              <a:rPr lang="en-US" altLang="en-US" sz="1800" dirty="0"/>
              <a:t>.</a:t>
            </a:r>
          </a:p>
          <a:p>
            <a:pPr algn="just" eaLnBrk="1" hangingPunct="1">
              <a:lnSpc>
                <a:spcPct val="100000"/>
              </a:lnSpc>
              <a:spcBef>
                <a:spcPct val="0"/>
              </a:spcBef>
              <a:buFontTx/>
              <a:buNone/>
            </a:pPr>
            <a:r>
              <a:rPr lang="en-US" altLang="en-US" sz="1800" dirty="0" err="1"/>
              <a:t>Búsqueda</a:t>
            </a:r>
            <a:r>
              <a:rPr lang="en-US" altLang="en-US" sz="1800" dirty="0"/>
              <a:t> de </a:t>
            </a:r>
            <a:r>
              <a:rPr lang="en-US" altLang="en-US" sz="1800" dirty="0" err="1"/>
              <a:t>conceptos</a:t>
            </a:r>
            <a:r>
              <a:rPr lang="en-US" altLang="en-US" sz="1800" dirty="0"/>
              <a:t>:</a:t>
            </a:r>
          </a:p>
          <a:p>
            <a:pPr algn="just" eaLnBrk="1" hangingPunct="1">
              <a:lnSpc>
                <a:spcPct val="100000"/>
              </a:lnSpc>
              <a:spcBef>
                <a:spcPct val="0"/>
              </a:spcBef>
              <a:buFontTx/>
              <a:buNone/>
            </a:pPr>
            <a:r>
              <a:rPr lang="en-US" altLang="en-US" sz="1800" dirty="0"/>
              <a:t>• </a:t>
            </a:r>
            <a:r>
              <a:rPr lang="en-US" altLang="en-US" sz="1800" dirty="0" err="1"/>
              <a:t>análisis</a:t>
            </a:r>
            <a:r>
              <a:rPr lang="en-US" altLang="en-US" sz="1800" dirty="0"/>
              <a:t> de la </a:t>
            </a:r>
            <a:r>
              <a:rPr lang="en-US" altLang="en-US" sz="1800" dirty="0" err="1"/>
              <a:t>tarea</a:t>
            </a:r>
            <a:r>
              <a:rPr lang="en-US" altLang="en-US" sz="1800" dirty="0"/>
              <a:t> de </a:t>
            </a:r>
            <a:r>
              <a:rPr lang="en-US" altLang="en-US" sz="1800" dirty="0" err="1"/>
              <a:t>suministro</a:t>
            </a:r>
            <a:endParaRPr lang="en-US" altLang="en-US" sz="1800" dirty="0"/>
          </a:p>
          <a:p>
            <a:pPr algn="just" eaLnBrk="1" hangingPunct="1">
              <a:lnSpc>
                <a:spcPct val="100000"/>
              </a:lnSpc>
              <a:spcBef>
                <a:spcPct val="0"/>
              </a:spcBef>
              <a:buFontTx/>
              <a:buNone/>
            </a:pPr>
            <a:r>
              <a:rPr lang="en-US" altLang="en-US" sz="1800" dirty="0"/>
              <a:t>• </a:t>
            </a:r>
            <a:r>
              <a:rPr lang="en-US" altLang="en-US" sz="1800" dirty="0" err="1"/>
              <a:t>selección</a:t>
            </a:r>
            <a:r>
              <a:rPr lang="en-US" altLang="en-US" sz="1800" dirty="0"/>
              <a:t> de la </a:t>
            </a:r>
            <a:r>
              <a:rPr lang="en-US" altLang="en-US" sz="1800" dirty="0" err="1"/>
              <a:t>configuración</a:t>
            </a:r>
            <a:r>
              <a:rPr lang="en-US" altLang="en-US" sz="1800" dirty="0"/>
              <a:t> de la red</a:t>
            </a:r>
          </a:p>
        </p:txBody>
      </p:sp>
      <p:pic>
        <p:nvPicPr>
          <p:cNvPr id="50179" name="Imagen 1">
            <a:extLst>
              <a:ext uri="{FF2B5EF4-FFF2-40B4-BE49-F238E27FC236}">
                <a16:creationId xmlns:a16="http://schemas.microsoft.com/office/drawing/2014/main" id="{E555DA97-92D4-471F-A0A5-AFBC645560B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9475" y="300038"/>
            <a:ext cx="7183438" cy="621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80" name="Rectángulo 2">
            <a:extLst>
              <a:ext uri="{FF2B5EF4-FFF2-40B4-BE49-F238E27FC236}">
                <a16:creationId xmlns:a16="http://schemas.microsoft.com/office/drawing/2014/main" id="{F4145E9F-EE5F-4F72-B3D9-516894AE5C81}"/>
              </a:ext>
            </a:extLst>
          </p:cNvPr>
          <p:cNvSpPr>
            <a:spLocks noChangeArrowheads="1"/>
          </p:cNvSpPr>
          <p:nvPr/>
        </p:nvSpPr>
        <p:spPr bwMode="auto">
          <a:xfrm>
            <a:off x="222250" y="4194175"/>
            <a:ext cx="44672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1800" b="1"/>
              <a:t>Figura 4.1 Descripción general de un sistema de transmisión y distribución de energía.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ángulo 1">
            <a:extLst>
              <a:ext uri="{FF2B5EF4-FFF2-40B4-BE49-F238E27FC236}">
                <a16:creationId xmlns:a16="http://schemas.microsoft.com/office/drawing/2014/main" id="{88C1D7E0-3055-49E8-A16A-91EF402C91B0}"/>
              </a:ext>
            </a:extLst>
          </p:cNvPr>
          <p:cNvSpPr>
            <a:spLocks noChangeArrowheads="1"/>
          </p:cNvSpPr>
          <p:nvPr/>
        </p:nvSpPr>
        <p:spPr bwMode="auto">
          <a:xfrm>
            <a:off x="222250" y="131763"/>
            <a:ext cx="11669713" cy="5630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ct val="0"/>
              </a:spcBef>
              <a:buFontTx/>
              <a:buNone/>
            </a:pPr>
            <a:r>
              <a:rPr lang="en-US" altLang="en-US" sz="1800" dirty="0"/>
              <a:t>• </a:t>
            </a:r>
            <a:r>
              <a:rPr lang="en-US" altLang="en-US" sz="1800" dirty="0" err="1"/>
              <a:t>selección</a:t>
            </a:r>
            <a:r>
              <a:rPr lang="en-US" altLang="en-US" sz="1800" dirty="0"/>
              <a:t> del </a:t>
            </a:r>
            <a:r>
              <a:rPr lang="en-US" altLang="en-US" sz="1800" dirty="0" err="1"/>
              <a:t>tipo</a:t>
            </a:r>
            <a:r>
              <a:rPr lang="en-US" altLang="en-US" sz="1800" dirty="0"/>
              <a:t> de </a:t>
            </a:r>
            <a:r>
              <a:rPr lang="en-US" altLang="en-US" sz="1800" dirty="0" err="1"/>
              <a:t>sistema</a:t>
            </a:r>
            <a:r>
              <a:rPr lang="en-US" altLang="en-US" sz="1800" dirty="0"/>
              <a:t> de </a:t>
            </a:r>
            <a:r>
              <a:rPr lang="en-US" altLang="en-US" sz="1800" dirty="0" err="1"/>
              <a:t>alimentación</a:t>
            </a:r>
            <a:endParaRPr lang="en-US" altLang="en-US" sz="1800" dirty="0"/>
          </a:p>
          <a:p>
            <a:pPr algn="just" eaLnBrk="1" hangingPunct="1">
              <a:lnSpc>
                <a:spcPct val="100000"/>
              </a:lnSpc>
              <a:spcBef>
                <a:spcPct val="0"/>
              </a:spcBef>
              <a:buFontTx/>
              <a:buNone/>
            </a:pPr>
            <a:r>
              <a:rPr lang="en-US" altLang="en-US" sz="1800" dirty="0"/>
              <a:t>• </a:t>
            </a:r>
            <a:r>
              <a:rPr lang="en-US" altLang="en-US" sz="1800" dirty="0" err="1"/>
              <a:t>deﬁnición</a:t>
            </a:r>
            <a:r>
              <a:rPr lang="en-US" altLang="en-US" sz="1800" dirty="0"/>
              <a:t> de las </a:t>
            </a:r>
            <a:r>
              <a:rPr lang="en-US" altLang="en-US" sz="1800" dirty="0" err="1"/>
              <a:t>características</a:t>
            </a:r>
            <a:r>
              <a:rPr lang="en-US" altLang="en-US" sz="1800" dirty="0"/>
              <a:t> </a:t>
            </a:r>
            <a:r>
              <a:rPr lang="en-US" altLang="en-US" sz="1800" dirty="0" err="1"/>
              <a:t>técnicas</a:t>
            </a:r>
            <a:r>
              <a:rPr lang="en-US" altLang="en-US" sz="1800" dirty="0"/>
              <a:t>.</a:t>
            </a:r>
          </a:p>
          <a:p>
            <a:pPr algn="just" eaLnBrk="1" hangingPunct="1">
              <a:lnSpc>
                <a:spcPct val="100000"/>
              </a:lnSpc>
              <a:spcBef>
                <a:spcPct val="0"/>
              </a:spcBef>
              <a:buFontTx/>
              <a:buNone/>
            </a:pPr>
            <a:r>
              <a:rPr lang="en-US" altLang="en-US" sz="1800" dirty="0" err="1"/>
              <a:t>Cálculo</a:t>
            </a:r>
            <a:r>
              <a:rPr lang="en-US" altLang="en-US" sz="1800" dirty="0"/>
              <a:t>:</a:t>
            </a:r>
          </a:p>
          <a:p>
            <a:pPr algn="just" eaLnBrk="1" hangingPunct="1">
              <a:lnSpc>
                <a:spcPct val="100000"/>
              </a:lnSpc>
              <a:spcBef>
                <a:spcPct val="0"/>
              </a:spcBef>
              <a:buFontTx/>
              <a:buNone/>
            </a:pPr>
            <a:r>
              <a:rPr lang="en-US" altLang="en-US" sz="1800" dirty="0"/>
              <a:t>• balance de </a:t>
            </a:r>
            <a:r>
              <a:rPr lang="en-US" altLang="en-US" sz="1800" dirty="0" err="1"/>
              <a:t>energía</a:t>
            </a:r>
            <a:endParaRPr lang="en-US" altLang="en-US" sz="1800" dirty="0"/>
          </a:p>
          <a:p>
            <a:pPr algn="just" eaLnBrk="1" hangingPunct="1">
              <a:lnSpc>
                <a:spcPct val="100000"/>
              </a:lnSpc>
              <a:spcBef>
                <a:spcPct val="0"/>
              </a:spcBef>
              <a:buFontTx/>
              <a:buNone/>
            </a:pPr>
            <a:r>
              <a:rPr lang="en-US" altLang="en-US" sz="1800" dirty="0"/>
              <a:t>• </a:t>
            </a:r>
            <a:r>
              <a:rPr lang="en-US" altLang="en-US" sz="1800" dirty="0" err="1"/>
              <a:t>flujo</a:t>
            </a:r>
            <a:r>
              <a:rPr lang="en-US" altLang="en-US" sz="1800" dirty="0"/>
              <a:t> de carga (normal/</a:t>
            </a:r>
            <a:r>
              <a:rPr lang="en-US" altLang="en-US" sz="1800" dirty="0" err="1"/>
              <a:t>falla</a:t>
            </a:r>
            <a:r>
              <a:rPr lang="en-US" altLang="en-US" sz="1800" dirty="0"/>
              <a:t>)</a:t>
            </a:r>
          </a:p>
          <a:p>
            <a:pPr algn="just" eaLnBrk="1" hangingPunct="1">
              <a:lnSpc>
                <a:spcPct val="100000"/>
              </a:lnSpc>
              <a:spcBef>
                <a:spcPct val="0"/>
              </a:spcBef>
              <a:buFontTx/>
              <a:buNone/>
            </a:pPr>
            <a:r>
              <a:rPr lang="en-US" altLang="en-US" sz="1800" dirty="0"/>
              <a:t>• </a:t>
            </a:r>
            <a:r>
              <a:rPr lang="en-US" altLang="en-US" sz="1800" dirty="0" err="1"/>
              <a:t>corrientes</a:t>
            </a:r>
            <a:r>
              <a:rPr lang="en-US" altLang="en-US" sz="1800" dirty="0"/>
              <a:t> de </a:t>
            </a:r>
            <a:r>
              <a:rPr lang="en-US" altLang="en-US" sz="1800" dirty="0" err="1"/>
              <a:t>cortocircuito</a:t>
            </a:r>
            <a:r>
              <a:rPr lang="en-US" altLang="en-US" sz="1800" dirty="0"/>
              <a:t> (no </a:t>
            </a:r>
            <a:r>
              <a:rPr lang="en-US" altLang="en-US" sz="1800" dirty="0" err="1"/>
              <a:t>controladas</a:t>
            </a:r>
            <a:r>
              <a:rPr lang="en-US" altLang="en-US" sz="1800" dirty="0"/>
              <a:t>/</a:t>
            </a:r>
            <a:r>
              <a:rPr lang="en-US" altLang="en-US" sz="1800" dirty="0" err="1"/>
              <a:t>controladas</a:t>
            </a:r>
            <a:r>
              <a:rPr lang="en-US" altLang="en-US" sz="1800" dirty="0"/>
              <a:t>).</a:t>
            </a:r>
          </a:p>
          <a:p>
            <a:pPr algn="just" eaLnBrk="1" hangingPunct="1">
              <a:lnSpc>
                <a:spcPct val="100000"/>
              </a:lnSpc>
              <a:spcBef>
                <a:spcPct val="0"/>
              </a:spcBef>
              <a:buFontTx/>
              <a:buNone/>
            </a:pPr>
            <a:r>
              <a:rPr lang="en-US" altLang="en-US" sz="1800" dirty="0" err="1"/>
              <a:t>Dimensionamiento</a:t>
            </a:r>
            <a:r>
              <a:rPr lang="en-US" altLang="en-US" sz="1800" dirty="0"/>
              <a:t>:</a:t>
            </a:r>
          </a:p>
          <a:p>
            <a:pPr algn="just" eaLnBrk="1" hangingPunct="1">
              <a:lnSpc>
                <a:spcPct val="100000"/>
              </a:lnSpc>
              <a:spcBef>
                <a:spcPct val="0"/>
              </a:spcBef>
              <a:buFontTx/>
              <a:buNone/>
            </a:pPr>
            <a:r>
              <a:rPr lang="en-US" altLang="en-US" sz="1800" dirty="0"/>
              <a:t>• </a:t>
            </a:r>
            <a:r>
              <a:rPr lang="en-US" altLang="en-US" sz="1800" dirty="0" err="1"/>
              <a:t>selección</a:t>
            </a:r>
            <a:r>
              <a:rPr lang="en-US" altLang="en-US" sz="1800" dirty="0"/>
              <a:t> de </a:t>
            </a:r>
            <a:r>
              <a:rPr lang="en-US" altLang="en-US" sz="1800" dirty="0" err="1"/>
              <a:t>equipos</a:t>
            </a:r>
            <a:r>
              <a:rPr lang="en-US" altLang="en-US" sz="1800" dirty="0"/>
              <a:t>, </a:t>
            </a:r>
            <a:r>
              <a:rPr lang="en-US" altLang="en-US" sz="1800" dirty="0" err="1"/>
              <a:t>transformadores</a:t>
            </a:r>
            <a:r>
              <a:rPr lang="en-US" altLang="en-US" sz="1800" dirty="0"/>
              <a:t>, cables, </a:t>
            </a:r>
            <a:r>
              <a:rPr lang="en-US" altLang="en-US" sz="1800" dirty="0" err="1"/>
              <a:t>dispositivos</a:t>
            </a:r>
            <a:r>
              <a:rPr lang="en-US" altLang="en-US" sz="1800" dirty="0"/>
              <a:t> de </a:t>
            </a:r>
            <a:r>
              <a:rPr lang="en-US" altLang="en-US" sz="1800" dirty="0" err="1"/>
              <a:t>protección</a:t>
            </a:r>
            <a:r>
              <a:rPr lang="en-US" altLang="en-US" sz="1800" dirty="0"/>
              <a:t> y </a:t>
            </a:r>
            <a:r>
              <a:rPr lang="en-US" altLang="en-US" sz="1800" dirty="0" err="1"/>
              <a:t>conmutación</a:t>
            </a:r>
            <a:r>
              <a:rPr lang="en-US" altLang="en-US" sz="1800" dirty="0"/>
              <a:t>, y </a:t>
            </a:r>
            <a:r>
              <a:rPr lang="en-US" altLang="en-US" sz="1800" dirty="0" err="1"/>
              <a:t>así</a:t>
            </a:r>
            <a:endParaRPr lang="en-US" altLang="en-US" sz="1800" dirty="0"/>
          </a:p>
          <a:p>
            <a:pPr algn="just" eaLnBrk="1" hangingPunct="1">
              <a:lnSpc>
                <a:spcPct val="100000"/>
              </a:lnSpc>
              <a:spcBef>
                <a:spcPct val="0"/>
              </a:spcBef>
              <a:buFontTx/>
              <a:buNone/>
            </a:pPr>
            <a:r>
              <a:rPr lang="en-US" altLang="en-US" sz="1800" dirty="0"/>
              <a:t>• </a:t>
            </a:r>
            <a:r>
              <a:rPr lang="en-US" altLang="en-US" sz="1800" dirty="0" err="1"/>
              <a:t>requisitos</a:t>
            </a:r>
            <a:r>
              <a:rPr lang="en-US" altLang="en-US" sz="1800" dirty="0"/>
              <a:t> </a:t>
            </a:r>
            <a:r>
              <a:rPr lang="en-US" altLang="en-US" sz="1800" dirty="0" err="1"/>
              <a:t>según</a:t>
            </a:r>
            <a:r>
              <a:rPr lang="en-US" altLang="en-US" sz="1800" dirty="0"/>
              <a:t> </a:t>
            </a:r>
            <a:r>
              <a:rPr lang="en-US" altLang="en-US" sz="1800" dirty="0" err="1"/>
              <a:t>selectividad</a:t>
            </a:r>
            <a:r>
              <a:rPr lang="en-US" altLang="en-US" sz="1800" dirty="0"/>
              <a:t> y </a:t>
            </a:r>
            <a:r>
              <a:rPr lang="en-US" altLang="en-US" sz="1800" dirty="0" err="1"/>
              <a:t>protección</a:t>
            </a:r>
            <a:r>
              <a:rPr lang="en-US" altLang="en-US" sz="1800" dirty="0"/>
              <a:t> de </a:t>
            </a:r>
            <a:r>
              <a:rPr lang="en-US" altLang="en-US" sz="1800" dirty="0" err="1"/>
              <a:t>respaldo</a:t>
            </a:r>
            <a:r>
              <a:rPr lang="en-US" altLang="en-US" sz="1800" dirty="0"/>
              <a:t>.</a:t>
            </a:r>
          </a:p>
          <a:p>
            <a:pPr algn="just" eaLnBrk="1" hangingPunct="1">
              <a:lnSpc>
                <a:spcPct val="100000"/>
              </a:lnSpc>
              <a:spcBef>
                <a:spcPct val="0"/>
              </a:spcBef>
              <a:buFontTx/>
              <a:buNone/>
            </a:pPr>
            <a:r>
              <a:rPr lang="en-US" altLang="en-US" sz="1800" dirty="0"/>
              <a:t>Las </a:t>
            </a:r>
            <a:r>
              <a:rPr lang="en-US" altLang="en-US" sz="1800" dirty="0" err="1"/>
              <a:t>configuraciones</a:t>
            </a:r>
            <a:r>
              <a:rPr lang="en-US" altLang="en-US" sz="1800" dirty="0"/>
              <a:t> del </a:t>
            </a:r>
            <a:r>
              <a:rPr lang="en-US" altLang="en-US" sz="1800" dirty="0" err="1"/>
              <a:t>sistema</a:t>
            </a:r>
            <a:r>
              <a:rPr lang="en-US" altLang="en-US" sz="1800" dirty="0"/>
              <a:t> de </a:t>
            </a:r>
            <a:r>
              <a:rPr lang="en-US" altLang="en-US" sz="1800" dirty="0" err="1"/>
              <a:t>suministro</a:t>
            </a:r>
            <a:r>
              <a:rPr lang="en-US" altLang="en-US" sz="1800" dirty="0"/>
              <a:t> </a:t>
            </a:r>
            <a:r>
              <a:rPr lang="en-US" altLang="en-US" sz="1800" dirty="0" err="1"/>
              <a:t>eléctrico</a:t>
            </a:r>
            <a:r>
              <a:rPr lang="en-US" altLang="en-US" sz="1800" dirty="0"/>
              <a:t>, que se </a:t>
            </a:r>
            <a:r>
              <a:rPr lang="en-US" altLang="en-US" sz="1800" dirty="0" err="1"/>
              <a:t>pueden</a:t>
            </a:r>
            <a:r>
              <a:rPr lang="en-US" altLang="en-US" sz="1800" dirty="0"/>
              <a:t> </a:t>
            </a:r>
            <a:r>
              <a:rPr lang="en-US" altLang="en-US" sz="1800" dirty="0" err="1"/>
              <a:t>encontrar</a:t>
            </a:r>
            <a:r>
              <a:rPr lang="en-US" altLang="en-US" sz="1800" dirty="0"/>
              <a:t> en la </a:t>
            </a:r>
            <a:r>
              <a:rPr lang="en-US" altLang="en-US" sz="1800" dirty="0" err="1"/>
              <a:t>práctica</a:t>
            </a:r>
            <a:r>
              <a:rPr lang="en-US" altLang="en-US" sz="1800" dirty="0"/>
              <a:t>, </a:t>
            </a:r>
            <a:r>
              <a:rPr lang="en-US" altLang="en-US" sz="1800" dirty="0" err="1"/>
              <a:t>serán</a:t>
            </a:r>
            <a:r>
              <a:rPr lang="en-US" altLang="en-US" sz="1800" dirty="0"/>
              <a:t> </a:t>
            </a:r>
            <a:r>
              <a:rPr lang="en-US" altLang="en-US" sz="1800" dirty="0" err="1"/>
              <a:t>explicadas</a:t>
            </a:r>
            <a:r>
              <a:rPr lang="en-US" altLang="en-US" sz="1800" dirty="0"/>
              <a:t> </a:t>
            </a:r>
            <a:r>
              <a:rPr lang="en-US" altLang="en-US" sz="1800" dirty="0" err="1"/>
              <a:t>brevemente</a:t>
            </a:r>
            <a:r>
              <a:rPr lang="en-US" altLang="en-US" sz="1800" dirty="0"/>
              <a:t> </a:t>
            </a:r>
            <a:r>
              <a:rPr lang="en-US" altLang="en-US" sz="1800" dirty="0" err="1"/>
              <a:t>aquí</a:t>
            </a:r>
            <a:r>
              <a:rPr lang="en-US" altLang="en-US" sz="1800" dirty="0"/>
              <a:t>.</a:t>
            </a:r>
          </a:p>
          <a:p>
            <a:pPr algn="just" eaLnBrk="1" hangingPunct="1">
              <a:lnSpc>
                <a:spcPct val="100000"/>
              </a:lnSpc>
              <a:spcBef>
                <a:spcPct val="0"/>
              </a:spcBef>
              <a:buFontTx/>
              <a:buNone/>
            </a:pPr>
            <a:endParaRPr lang="en-US" altLang="en-US" sz="1800" dirty="0"/>
          </a:p>
          <a:p>
            <a:pPr algn="just" eaLnBrk="1" hangingPunct="1">
              <a:lnSpc>
                <a:spcPct val="100000"/>
              </a:lnSpc>
              <a:spcBef>
                <a:spcPct val="0"/>
              </a:spcBef>
              <a:buFontTx/>
              <a:buNone/>
            </a:pPr>
            <a:r>
              <a:rPr lang="en-US" altLang="en-US" sz="1800" b="1" dirty="0"/>
              <a:t>4.1 Variables de </a:t>
            </a:r>
            <a:r>
              <a:rPr lang="en-US" altLang="en-US" sz="1800" b="1" dirty="0" err="1"/>
              <a:t>Cálculo</a:t>
            </a:r>
            <a:r>
              <a:rPr lang="en-US" altLang="en-US" sz="1800" b="1" dirty="0"/>
              <a:t> para Redes de </a:t>
            </a:r>
            <a:r>
              <a:rPr lang="en-US" altLang="en-US" sz="1800" b="1" dirty="0" err="1"/>
              <a:t>Suministro</a:t>
            </a:r>
            <a:endParaRPr lang="en-US" altLang="en-US" sz="1800" b="1" dirty="0"/>
          </a:p>
          <a:p>
            <a:pPr algn="just" eaLnBrk="1" hangingPunct="1">
              <a:lnSpc>
                <a:spcPct val="100000"/>
              </a:lnSpc>
              <a:spcBef>
                <a:spcPct val="0"/>
              </a:spcBef>
              <a:buFontTx/>
              <a:buNone/>
            </a:pPr>
            <a:endParaRPr lang="en-US" altLang="en-US" sz="1800" dirty="0"/>
          </a:p>
          <a:p>
            <a:pPr algn="just" eaLnBrk="1" hangingPunct="1">
              <a:lnSpc>
                <a:spcPct val="100000"/>
              </a:lnSpc>
              <a:spcBef>
                <a:spcPct val="0"/>
              </a:spcBef>
              <a:buFontTx/>
              <a:buNone/>
            </a:pPr>
            <a:r>
              <a:rPr lang="en-US" altLang="en-US" sz="1800" dirty="0"/>
              <a:t>• Corrientes de </a:t>
            </a:r>
            <a:r>
              <a:rPr lang="en-US" altLang="en-US" sz="1800" dirty="0" err="1"/>
              <a:t>cortocircuito</a:t>
            </a:r>
            <a:r>
              <a:rPr lang="en-US" altLang="en-US" sz="1800" dirty="0"/>
              <a:t> </a:t>
            </a:r>
            <a:r>
              <a:rPr lang="en-US" altLang="en-US" sz="1800" dirty="0" err="1"/>
              <a:t>según</a:t>
            </a:r>
            <a:r>
              <a:rPr lang="en-US" altLang="en-US" sz="1800" dirty="0"/>
              <a:t> la IEC 60909-0</a:t>
            </a:r>
          </a:p>
          <a:p>
            <a:pPr algn="just" eaLnBrk="1" hangingPunct="1">
              <a:lnSpc>
                <a:spcPct val="100000"/>
              </a:lnSpc>
              <a:spcBef>
                <a:spcPct val="0"/>
              </a:spcBef>
              <a:buFontTx/>
              <a:buNone/>
            </a:pPr>
            <a:r>
              <a:rPr lang="en-US" altLang="en-US" sz="1800" dirty="0"/>
              <a:t>• </a:t>
            </a:r>
            <a:r>
              <a:rPr lang="en-US" altLang="en-US" sz="1800" dirty="0" err="1"/>
              <a:t>Impedancia</a:t>
            </a:r>
            <a:r>
              <a:rPr lang="en-US" altLang="en-US" sz="1800" dirty="0"/>
              <a:t> de </a:t>
            </a:r>
            <a:r>
              <a:rPr lang="en-US" altLang="en-US" sz="1800" dirty="0" err="1"/>
              <a:t>bucle</a:t>
            </a:r>
            <a:r>
              <a:rPr lang="en-US" altLang="en-US" sz="1800" dirty="0"/>
              <a:t> de tierra de una sola </a:t>
            </a:r>
            <a:r>
              <a:rPr lang="en-US" altLang="en-US" sz="1800" dirty="0" err="1"/>
              <a:t>fuente</a:t>
            </a:r>
            <a:r>
              <a:rPr lang="en-US" altLang="en-US" sz="1800" dirty="0"/>
              <a:t>.</a:t>
            </a:r>
          </a:p>
          <a:p>
            <a:pPr algn="just" eaLnBrk="1" hangingPunct="1">
              <a:lnSpc>
                <a:spcPct val="100000"/>
              </a:lnSpc>
              <a:spcBef>
                <a:spcPct val="0"/>
              </a:spcBef>
              <a:buFontTx/>
              <a:buNone/>
            </a:pPr>
            <a:r>
              <a:rPr lang="en-US" altLang="en-US" sz="1800" dirty="0"/>
              <a:t>• </a:t>
            </a:r>
            <a:r>
              <a:rPr lang="en-US" altLang="en-US" sz="1800" dirty="0" err="1"/>
              <a:t>Corriente</a:t>
            </a:r>
            <a:r>
              <a:rPr lang="en-US" altLang="en-US" sz="1800" dirty="0"/>
              <a:t> </a:t>
            </a:r>
            <a:r>
              <a:rPr lang="en-US" altLang="en-US" sz="1800" dirty="0" err="1"/>
              <a:t>máxima</a:t>
            </a:r>
            <a:r>
              <a:rPr lang="en-US" altLang="en-US" sz="1800" dirty="0"/>
              <a:t> de </a:t>
            </a:r>
            <a:r>
              <a:rPr lang="en-US" altLang="en-US" sz="1800" dirty="0" err="1"/>
              <a:t>cortocircuito</a:t>
            </a:r>
            <a:endParaRPr lang="en-US" altLang="en-US" sz="1800" dirty="0"/>
          </a:p>
          <a:p>
            <a:pPr algn="just" eaLnBrk="1" hangingPunct="1">
              <a:lnSpc>
                <a:spcPct val="100000"/>
              </a:lnSpc>
              <a:spcBef>
                <a:spcPct val="0"/>
              </a:spcBef>
              <a:buFontTx/>
              <a:buNone/>
            </a:pPr>
            <a:r>
              <a:rPr lang="en-US" altLang="en-US" sz="1800" dirty="0"/>
              <a:t>• </a:t>
            </a:r>
            <a:r>
              <a:rPr lang="en-US" altLang="en-US" sz="1800" dirty="0" err="1"/>
              <a:t>Potencia</a:t>
            </a:r>
            <a:r>
              <a:rPr lang="en-US" altLang="en-US" sz="1800" dirty="0"/>
              <a:t> de </a:t>
            </a:r>
            <a:r>
              <a:rPr lang="en-US" altLang="en-US" sz="1800" dirty="0" err="1"/>
              <a:t>cortocircuito</a:t>
            </a:r>
            <a:r>
              <a:rPr lang="en-US" altLang="en-US" sz="1800" dirty="0"/>
              <a:t> </a:t>
            </a:r>
            <a:r>
              <a:rPr lang="en-US" altLang="en-US" sz="1800" dirty="0" err="1"/>
              <a:t>simétrica</a:t>
            </a:r>
            <a:r>
              <a:rPr lang="en-US" altLang="en-US" sz="1800" dirty="0"/>
              <a:t> </a:t>
            </a:r>
            <a:r>
              <a:rPr lang="en-US" altLang="en-US" sz="1800" dirty="0" err="1"/>
              <a:t>inicial</a:t>
            </a:r>
            <a:endParaRPr lang="en-US" altLang="en-US" sz="1800" dirty="0"/>
          </a:p>
          <a:p>
            <a:pPr algn="just" eaLnBrk="1" hangingPunct="1">
              <a:lnSpc>
                <a:spcPct val="100000"/>
              </a:lnSpc>
              <a:spcBef>
                <a:spcPct val="0"/>
              </a:spcBef>
              <a:buFontTx/>
              <a:buNone/>
            </a:pPr>
            <a:r>
              <a:rPr lang="en-US" altLang="en-US" sz="1800" dirty="0"/>
              <a:t>• </a:t>
            </a:r>
            <a:r>
              <a:rPr lang="en-US" altLang="en-US" sz="1800" dirty="0" err="1"/>
              <a:t>Flujo</a:t>
            </a:r>
            <a:r>
              <a:rPr lang="en-US" altLang="en-US" sz="1800" dirty="0"/>
              <a:t> de carga</a:t>
            </a:r>
          </a:p>
          <a:p>
            <a:pPr algn="just" eaLnBrk="1" hangingPunct="1">
              <a:lnSpc>
                <a:spcPct val="100000"/>
              </a:lnSpc>
              <a:spcBef>
                <a:spcPct val="0"/>
              </a:spcBef>
              <a:buFontTx/>
              <a:buNone/>
            </a:pPr>
            <a:r>
              <a:rPr lang="en-US" altLang="en-US" sz="1800" dirty="0"/>
              <a:t>• </a:t>
            </a:r>
            <a:r>
              <a:rPr lang="en-US" altLang="en-US" sz="1800" dirty="0" err="1"/>
              <a:t>Distribución</a:t>
            </a:r>
            <a:r>
              <a:rPr lang="en-US" altLang="en-US" sz="1800" dirty="0"/>
              <a:t> de carga en la red.</a:t>
            </a:r>
          </a:p>
        </p:txBody>
      </p:sp>
      <p:sp>
        <p:nvSpPr>
          <p:cNvPr id="51203" name="Rectángulo 3">
            <a:extLst>
              <a:ext uri="{FF2B5EF4-FFF2-40B4-BE49-F238E27FC236}">
                <a16:creationId xmlns:a16="http://schemas.microsoft.com/office/drawing/2014/main" id="{04F3E10E-C313-47D9-BC30-EBD997C11F69}"/>
              </a:ext>
            </a:extLst>
          </p:cNvPr>
          <p:cNvSpPr>
            <a:spLocks noChangeArrowheads="1"/>
          </p:cNvSpPr>
          <p:nvPr/>
        </p:nvSpPr>
        <p:spPr bwMode="auto">
          <a:xfrm>
            <a:off x="7375525" y="5688013"/>
            <a:ext cx="29638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1800" b="1"/>
              <a:t>Figura 4.2 Línea suministrada</a:t>
            </a:r>
          </a:p>
        </p:txBody>
      </p:sp>
      <p:pic>
        <p:nvPicPr>
          <p:cNvPr id="51204" name="Imagen 4">
            <a:extLst>
              <a:ext uri="{FF2B5EF4-FFF2-40B4-BE49-F238E27FC236}">
                <a16:creationId xmlns:a16="http://schemas.microsoft.com/office/drawing/2014/main" id="{BB5F610D-78FD-498E-BBBE-89028BE9484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470650" y="4049713"/>
            <a:ext cx="5421313" cy="153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ángulo 1">
            <a:extLst>
              <a:ext uri="{FF2B5EF4-FFF2-40B4-BE49-F238E27FC236}">
                <a16:creationId xmlns:a16="http://schemas.microsoft.com/office/drawing/2014/main" id="{1EAD232E-54BE-47CE-B671-0EB444BCA9AE}"/>
              </a:ext>
            </a:extLst>
          </p:cNvPr>
          <p:cNvSpPr>
            <a:spLocks noChangeArrowheads="1"/>
          </p:cNvSpPr>
          <p:nvPr/>
        </p:nvSpPr>
        <p:spPr bwMode="auto">
          <a:xfrm>
            <a:off x="222250" y="131763"/>
            <a:ext cx="11669713" cy="646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ct val="0"/>
              </a:spcBef>
              <a:buFontTx/>
              <a:buNone/>
            </a:pPr>
            <a:r>
              <a:rPr lang="en-US" altLang="en-US" sz="1800" b="1"/>
              <a:t>4.2 Líneas alimentadas desde una sola fuente</a:t>
            </a:r>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r>
              <a:rPr lang="en-US" altLang="en-US" sz="1800"/>
              <a:t>Todos los consumidores se alimentan de forma centralizada desde una fuente de alimentación. Cada línea de conexión tiene una dirección inequívoca del flujo de energía. Una alimentación suministra cualquier número de cargas distribuidas a lo largo de la línea (por ejemplo, distribuidor de bus, Figura 4.2).</a:t>
            </a:r>
          </a:p>
          <a:p>
            <a:pPr algn="just" eaLnBrk="1" hangingPunct="1">
              <a:lnSpc>
                <a:spcPct val="100000"/>
              </a:lnSpc>
              <a:spcBef>
                <a:spcPct val="0"/>
              </a:spcBef>
              <a:buFontTx/>
              <a:buNone/>
            </a:pPr>
            <a:r>
              <a:rPr lang="en-US" altLang="en-US" sz="1800"/>
              <a:t>Características de esta entrada:</a:t>
            </a:r>
          </a:p>
          <a:p>
            <a:pPr algn="just" eaLnBrk="1" hangingPunct="1">
              <a:lnSpc>
                <a:spcPct val="100000"/>
              </a:lnSpc>
              <a:spcBef>
                <a:spcPct val="0"/>
              </a:spcBef>
              <a:buFontTx/>
              <a:buNone/>
            </a:pPr>
            <a:r>
              <a:rPr lang="en-US" altLang="en-US" sz="1800"/>
              <a:t>• Sin seguridad de suministro</a:t>
            </a:r>
          </a:p>
          <a:p>
            <a:pPr algn="just" eaLnBrk="1" hangingPunct="1">
              <a:lnSpc>
                <a:spcPct val="100000"/>
              </a:lnSpc>
              <a:spcBef>
                <a:spcPct val="0"/>
              </a:spcBef>
              <a:buFontTx/>
              <a:buNone/>
            </a:pPr>
            <a:r>
              <a:rPr lang="en-US" altLang="en-US" sz="1800"/>
              <a:t>• Altas pérdidas de red.</a:t>
            </a:r>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r>
              <a:rPr lang="en-US" altLang="en-US" sz="1800" b="1"/>
              <a:t>4.3 Redes Radiales</a:t>
            </a:r>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r>
              <a:rPr lang="en-US" altLang="en-US" sz="1800"/>
              <a:t>Todos los consumidores se alimentan centralmente de dos fuentes de energía. Ellas estan calificadas tal que cada una de ellas es capaz de abastecer a todos los consumidores directamente conectados al sistema principal de distribución de energía (operación independiente con plings). Si una fuente de energía falla, las fuentes de suministro restantes también pueden suministrar algunos consumidores conectados a la otra fuente de alimentación. En este caso, cualquier otro consumidor debe estar desconectado (deslastre de carga). Una alimentación suministra un gran número de ramales (por ejemplo, red industrial, Figura 4.3). Al igual que con el simple alimentador por línea, todos los consumidores se desconectan después de la falla.</a:t>
            </a:r>
          </a:p>
          <a:p>
            <a:pPr algn="just" eaLnBrk="1" hangingPunct="1">
              <a:lnSpc>
                <a:spcPct val="100000"/>
              </a:lnSpc>
              <a:spcBef>
                <a:spcPct val="0"/>
              </a:spcBef>
              <a:buFontTx/>
              <a:buNone/>
            </a:pPr>
            <a:r>
              <a:rPr lang="en-US" altLang="en-US" sz="1800"/>
              <a:t>Características de esta entrada:</a:t>
            </a:r>
          </a:p>
          <a:p>
            <a:pPr algn="just" eaLnBrk="1" hangingPunct="1">
              <a:lnSpc>
                <a:spcPct val="100000"/>
              </a:lnSpc>
              <a:spcBef>
                <a:spcPct val="0"/>
              </a:spcBef>
              <a:buFontTx/>
              <a:buNone/>
            </a:pPr>
            <a:r>
              <a:rPr lang="en-US" altLang="en-US" sz="1800"/>
              <a:t>1) Ventajas</a:t>
            </a:r>
          </a:p>
          <a:p>
            <a:pPr algn="just" eaLnBrk="1" hangingPunct="1">
              <a:lnSpc>
                <a:spcPct val="100000"/>
              </a:lnSpc>
              <a:spcBef>
                <a:spcPct val="0"/>
              </a:spcBef>
              <a:buFontTx/>
              <a:buNone/>
            </a:pPr>
            <a:r>
              <a:rPr lang="en-US" altLang="en-US" sz="1800"/>
              <a:t>• Arreglos muy claros</a:t>
            </a:r>
          </a:p>
          <a:p>
            <a:pPr algn="just" eaLnBrk="1" hangingPunct="1">
              <a:lnSpc>
                <a:spcPct val="100000"/>
              </a:lnSpc>
              <a:spcBef>
                <a:spcPct val="0"/>
              </a:spcBef>
              <a:buFontTx/>
              <a:buNone/>
            </a:pPr>
            <a:r>
              <a:rPr lang="en-US" altLang="en-US" sz="1800"/>
              <a:t>• Protección de red sencilla</a:t>
            </a:r>
          </a:p>
          <a:p>
            <a:pPr algn="just" eaLnBrk="1" hangingPunct="1">
              <a:lnSpc>
                <a:spcPct val="100000"/>
              </a:lnSpc>
              <a:spcBef>
                <a:spcPct val="0"/>
              </a:spcBef>
              <a:buFontTx/>
              <a:buNone/>
            </a:pPr>
            <a:r>
              <a:rPr lang="en-US" altLang="en-US" sz="1800"/>
              <a:t>• Calculado fácilmente.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ángulo 1">
            <a:extLst>
              <a:ext uri="{FF2B5EF4-FFF2-40B4-BE49-F238E27FC236}">
                <a16:creationId xmlns:a16="http://schemas.microsoft.com/office/drawing/2014/main" id="{6731195E-D308-4846-A07A-1CABFF3475EF}"/>
              </a:ext>
            </a:extLst>
          </p:cNvPr>
          <p:cNvSpPr>
            <a:spLocks noChangeArrowheads="1"/>
          </p:cNvSpPr>
          <p:nvPr/>
        </p:nvSpPr>
        <p:spPr bwMode="auto">
          <a:xfrm>
            <a:off x="222250" y="131763"/>
            <a:ext cx="11669713" cy="6738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ct val="0"/>
              </a:spcBef>
              <a:buFontTx/>
              <a:buNone/>
            </a:pPr>
            <a:r>
              <a:rPr lang="en-US" altLang="en-US" sz="1800"/>
              <a:t>2) Desventajas</a:t>
            </a:r>
          </a:p>
          <a:p>
            <a:pPr algn="just" eaLnBrk="1" hangingPunct="1">
              <a:lnSpc>
                <a:spcPct val="100000"/>
              </a:lnSpc>
              <a:spcBef>
                <a:spcPct val="0"/>
              </a:spcBef>
              <a:buFontTx/>
              <a:buNone/>
            </a:pPr>
            <a:r>
              <a:rPr lang="en-US" altLang="en-US" sz="1800"/>
              <a:t>• Suministro de fuente única</a:t>
            </a:r>
          </a:p>
          <a:p>
            <a:pPr algn="just" eaLnBrk="1" hangingPunct="1">
              <a:lnSpc>
                <a:spcPct val="100000"/>
              </a:lnSpc>
              <a:spcBef>
                <a:spcPct val="0"/>
              </a:spcBef>
              <a:buFontTx/>
              <a:buNone/>
            </a:pPr>
            <a:r>
              <a:rPr lang="en-US" altLang="en-US" sz="1800"/>
              <a:t>• Baja seguridad de suministro</a:t>
            </a:r>
          </a:p>
          <a:p>
            <a:pPr algn="just" eaLnBrk="1" hangingPunct="1">
              <a:lnSpc>
                <a:spcPct val="100000"/>
              </a:lnSpc>
              <a:spcBef>
                <a:spcPct val="0"/>
              </a:spcBef>
              <a:buFontTx/>
              <a:buNone/>
            </a:pPr>
            <a:r>
              <a:rPr lang="en-US" altLang="en-US" sz="1800"/>
              <a:t>• Mala estabilización de voltaje</a:t>
            </a:r>
          </a:p>
          <a:p>
            <a:pPr algn="just" eaLnBrk="1" hangingPunct="1">
              <a:lnSpc>
                <a:spcPct val="100000"/>
              </a:lnSpc>
              <a:spcBef>
                <a:spcPct val="0"/>
              </a:spcBef>
              <a:buFontTx/>
              <a:buNone/>
            </a:pPr>
            <a:r>
              <a:rPr lang="en-US" altLang="en-US" sz="1800"/>
              <a:t>• Caída alta de tensión.</a:t>
            </a:r>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r>
              <a:rPr lang="en-US" altLang="en-US" sz="1800" b="1"/>
              <a:t>4.4 Redes en anillo</a:t>
            </a:r>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r>
              <a:rPr lang="en-US" altLang="en-US" sz="1800"/>
              <a:t>La red en anillo generalmente se alimenta de dos fuentes (por ejemplo, red industrial, Figura 4.4). Después de despeje de una falla, la red se puede volver a poner en operación. Las redes en anillo suelen ser redes operadas abiertas. Cuando ocurre un cortoircuito, la energía puede ser alimentada desde ambos lados mientras la línea afectada en ambos lados estarán desbloqueadas.</a:t>
            </a:r>
          </a:p>
          <a:p>
            <a:pPr algn="just" eaLnBrk="1" hangingPunct="1">
              <a:lnSpc>
                <a:spcPct val="100000"/>
              </a:lnSpc>
              <a:spcBef>
                <a:spcPct val="0"/>
              </a:spcBef>
              <a:buFontTx/>
              <a:buNone/>
            </a:pPr>
            <a:r>
              <a:rPr lang="en-US" altLang="en-US" sz="1800"/>
              <a:t>Sistema de anillos en una red interconectada con sistemas radiales individuales, en que los consumidores conectados son alimentados centralmente por una fuente de energía, es adicionalmente acoplado eléctricamente con otros sistemas radiales mediante acoplamiento conexiones. Todos los acoplamientos están normalmente cerrados.</a:t>
            </a:r>
          </a:p>
          <a:p>
            <a:pPr algn="just" eaLnBrk="1" hangingPunct="1">
              <a:lnSpc>
                <a:spcPct val="100000"/>
              </a:lnSpc>
              <a:spcBef>
                <a:spcPct val="0"/>
              </a:spcBef>
              <a:buFontTx/>
              <a:buNone/>
            </a:pPr>
            <a:r>
              <a:rPr lang="en-US" altLang="en-US" sz="1800"/>
              <a:t>Características de esta entrada:</a:t>
            </a:r>
          </a:p>
          <a:p>
            <a:pPr algn="just" eaLnBrk="1" hangingPunct="1">
              <a:lnSpc>
                <a:spcPct val="100000"/>
              </a:lnSpc>
              <a:spcBef>
                <a:spcPct val="0"/>
              </a:spcBef>
              <a:buFontTx/>
              <a:buNone/>
            </a:pPr>
            <a:r>
              <a:rPr lang="en-US" altLang="en-US" sz="1800"/>
              <a:t>1) Ventajas</a:t>
            </a:r>
          </a:p>
          <a:p>
            <a:pPr algn="just" eaLnBrk="1" hangingPunct="1">
              <a:lnSpc>
                <a:spcPct val="100000"/>
              </a:lnSpc>
              <a:spcBef>
                <a:spcPct val="0"/>
              </a:spcBef>
              <a:buFontTx/>
              <a:buNone/>
            </a:pPr>
            <a:r>
              <a:rPr lang="en-US" altLang="en-US" sz="1800"/>
              <a:t>• Mayor seguridad de voltaje</a:t>
            </a:r>
          </a:p>
          <a:p>
            <a:pPr algn="just" eaLnBrk="1" hangingPunct="1">
              <a:lnSpc>
                <a:spcPct val="100000"/>
              </a:lnSpc>
              <a:spcBef>
                <a:spcPct val="0"/>
              </a:spcBef>
              <a:buFontTx/>
              <a:buNone/>
            </a:pPr>
            <a:r>
              <a:rPr lang="en-US" altLang="en-US" sz="1800"/>
              <a:t>• Mejor equilibrio de carga</a:t>
            </a:r>
          </a:p>
          <a:p>
            <a:pPr algn="just" eaLnBrk="1" hangingPunct="1">
              <a:lnSpc>
                <a:spcPct val="100000"/>
              </a:lnSpc>
              <a:spcBef>
                <a:spcPct val="0"/>
              </a:spcBef>
              <a:buFontTx/>
              <a:buNone/>
            </a:pPr>
            <a:r>
              <a:rPr lang="en-US" altLang="en-US" sz="1800"/>
              <a:t>• Mejor estabilidad de voltaje</a:t>
            </a:r>
          </a:p>
          <a:p>
            <a:pPr algn="just" eaLnBrk="1" hangingPunct="1">
              <a:lnSpc>
                <a:spcPct val="100000"/>
              </a:lnSpc>
              <a:spcBef>
                <a:spcPct val="0"/>
              </a:spcBef>
              <a:buFontTx/>
              <a:buNone/>
            </a:pPr>
            <a:r>
              <a:rPr lang="en-US" altLang="en-US" sz="1800"/>
              <a:t>• Muy alta calidad de tensión.</a:t>
            </a:r>
          </a:p>
          <a:p>
            <a:pPr algn="just" eaLnBrk="1" hangingPunct="1">
              <a:lnSpc>
                <a:spcPct val="100000"/>
              </a:lnSpc>
              <a:spcBef>
                <a:spcPct val="0"/>
              </a:spcBef>
              <a:buFontTx/>
              <a:buNone/>
            </a:pPr>
            <a:r>
              <a:rPr lang="en-US" altLang="en-US" sz="1800"/>
              <a:t>2) Desventajas</a:t>
            </a:r>
          </a:p>
          <a:p>
            <a:pPr algn="just" eaLnBrk="1" hangingPunct="1">
              <a:lnSpc>
                <a:spcPct val="100000"/>
              </a:lnSpc>
              <a:spcBef>
                <a:spcPct val="0"/>
              </a:spcBef>
              <a:buFontTx/>
              <a:buNone/>
            </a:pPr>
            <a:r>
              <a:rPr lang="en-US" altLang="en-US" sz="1800"/>
              <a:t>• Protección de la red difícil.</a:t>
            </a:r>
          </a:p>
          <a:p>
            <a:pPr algn="just" eaLnBrk="1" hangingPunct="1">
              <a:lnSpc>
                <a:spcPct val="100000"/>
              </a:lnSpc>
              <a:spcBef>
                <a:spcPct val="0"/>
              </a:spcBef>
              <a:buFontTx/>
              <a:buNone/>
            </a:pPr>
            <a:endParaRPr lang="en-US" altLang="en-US" sz="180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ángulo 1">
            <a:extLst>
              <a:ext uri="{FF2B5EF4-FFF2-40B4-BE49-F238E27FC236}">
                <a16:creationId xmlns:a16="http://schemas.microsoft.com/office/drawing/2014/main" id="{3A2E9303-3472-4E8C-96A3-8F39EDB54CA6}"/>
              </a:ext>
            </a:extLst>
          </p:cNvPr>
          <p:cNvSpPr>
            <a:spLocks noChangeArrowheads="1"/>
          </p:cNvSpPr>
          <p:nvPr/>
        </p:nvSpPr>
        <p:spPr bwMode="auto">
          <a:xfrm>
            <a:off x="250825" y="149225"/>
            <a:ext cx="11804650" cy="618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endParaRPr lang="en-US" altLang="en-US" sz="1800"/>
          </a:p>
        </p:txBody>
      </p:sp>
      <p:pic>
        <p:nvPicPr>
          <p:cNvPr id="54275" name="Imagen 1">
            <a:extLst>
              <a:ext uri="{FF2B5EF4-FFF2-40B4-BE49-F238E27FC236}">
                <a16:creationId xmlns:a16="http://schemas.microsoft.com/office/drawing/2014/main" id="{7DFBC030-3428-4086-AAF8-F0F16F36C05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0825" y="149225"/>
            <a:ext cx="5956300" cy="547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6" name="Imagen 2">
            <a:extLst>
              <a:ext uri="{FF2B5EF4-FFF2-40B4-BE49-F238E27FC236}">
                <a16:creationId xmlns:a16="http://schemas.microsoft.com/office/drawing/2014/main" id="{C134597A-6411-4BEF-B30E-DB5C643E4D6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305550" y="846138"/>
            <a:ext cx="5651500" cy="584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77" name="Rectángulo 3">
            <a:extLst>
              <a:ext uri="{FF2B5EF4-FFF2-40B4-BE49-F238E27FC236}">
                <a16:creationId xmlns:a16="http://schemas.microsoft.com/office/drawing/2014/main" id="{D7C7867B-CF5E-4E5D-84DF-39332DA5A1EB}"/>
              </a:ext>
            </a:extLst>
          </p:cNvPr>
          <p:cNvSpPr>
            <a:spLocks noChangeArrowheads="1"/>
          </p:cNvSpPr>
          <p:nvPr/>
        </p:nvSpPr>
        <p:spPr bwMode="auto">
          <a:xfrm>
            <a:off x="7896225" y="476250"/>
            <a:ext cx="24701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ct val="0"/>
              </a:spcBef>
              <a:buFontTx/>
              <a:buNone/>
            </a:pPr>
            <a:r>
              <a:rPr lang="en-US" altLang="en-US" sz="1800" b="1"/>
              <a:t>Figura 4.4 Red en anillo.</a:t>
            </a:r>
          </a:p>
        </p:txBody>
      </p:sp>
      <p:sp>
        <p:nvSpPr>
          <p:cNvPr id="54278" name="Rectángulo 4">
            <a:extLst>
              <a:ext uri="{FF2B5EF4-FFF2-40B4-BE49-F238E27FC236}">
                <a16:creationId xmlns:a16="http://schemas.microsoft.com/office/drawing/2014/main" id="{533A1139-C255-4DFB-82F7-E8781EE125B1}"/>
              </a:ext>
            </a:extLst>
          </p:cNvPr>
          <p:cNvSpPr>
            <a:spLocks noChangeArrowheads="1"/>
          </p:cNvSpPr>
          <p:nvPr/>
        </p:nvSpPr>
        <p:spPr bwMode="auto">
          <a:xfrm>
            <a:off x="1978025" y="5727700"/>
            <a:ext cx="21891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ct val="0"/>
              </a:spcBef>
              <a:buFontTx/>
              <a:buNone/>
            </a:pPr>
            <a:r>
              <a:rPr lang="en-US" altLang="en-US" sz="1800" b="1"/>
              <a:t>Figura 4.3 Red radial.</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ángulo 1">
            <a:extLst>
              <a:ext uri="{FF2B5EF4-FFF2-40B4-BE49-F238E27FC236}">
                <a16:creationId xmlns:a16="http://schemas.microsoft.com/office/drawing/2014/main" id="{B8BDF61D-96D4-4445-8907-327B30E2BDAC}"/>
              </a:ext>
            </a:extLst>
          </p:cNvPr>
          <p:cNvSpPr>
            <a:spLocks noChangeArrowheads="1"/>
          </p:cNvSpPr>
          <p:nvPr/>
        </p:nvSpPr>
        <p:spPr bwMode="auto">
          <a:xfrm>
            <a:off x="250825" y="149225"/>
            <a:ext cx="7023100" cy="646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ct val="0"/>
              </a:spcBef>
              <a:buFontTx/>
              <a:buNone/>
            </a:pPr>
            <a:r>
              <a:rPr lang="en-US" altLang="en-US" sz="1800" b="1"/>
              <a:t>4.5 Redes Malladas</a:t>
            </a:r>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r>
              <a:rPr lang="en-US" altLang="en-US" sz="1800"/>
              <a:t>Sistema radial con distribución de energía a través de barras. En este caso especial de sistemas radials, que pueden ser operados en una red interconectada, se utilizan sistema de canalización prefabricada en lugar de cables. El suministro de cada carga está asegurado por el enlace de varias líneas de suministro y en parte por varias alimentaciones. La falla de una línea o una alimentación puede compensarse con la parte restante de la red (por ejemplo, centros de cómputo e industria química, Figura 4.5).</a:t>
            </a:r>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r>
              <a:rPr lang="en-US" altLang="en-US" sz="1800"/>
              <a:t>Características de esta entrada:</a:t>
            </a:r>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r>
              <a:rPr lang="en-US" altLang="en-US" sz="1800" b="1"/>
              <a:t>1) Ventajas</a:t>
            </a:r>
          </a:p>
          <a:p>
            <a:pPr algn="just" eaLnBrk="1" hangingPunct="1">
              <a:lnSpc>
                <a:spcPct val="100000"/>
              </a:lnSpc>
              <a:spcBef>
                <a:spcPct val="0"/>
              </a:spcBef>
              <a:buFontTx/>
              <a:buNone/>
            </a:pPr>
            <a:r>
              <a:rPr lang="en-US" altLang="en-US" sz="1800"/>
              <a:t>• Alta seguridad de suministro</a:t>
            </a:r>
          </a:p>
          <a:p>
            <a:pPr algn="just" eaLnBrk="1" hangingPunct="1">
              <a:lnSpc>
                <a:spcPct val="100000"/>
              </a:lnSpc>
              <a:spcBef>
                <a:spcPct val="0"/>
              </a:spcBef>
              <a:buFontTx/>
              <a:buNone/>
            </a:pPr>
            <a:r>
              <a:rPr lang="en-US" altLang="en-US" sz="1800"/>
              <a:t>• Buena estabilidad de voltaje</a:t>
            </a:r>
          </a:p>
          <a:p>
            <a:pPr algn="just" eaLnBrk="1" hangingPunct="1">
              <a:lnSpc>
                <a:spcPct val="100000"/>
              </a:lnSpc>
              <a:spcBef>
                <a:spcPct val="0"/>
              </a:spcBef>
              <a:buFontTx/>
              <a:buNone/>
            </a:pPr>
            <a:r>
              <a:rPr lang="en-US" altLang="en-US" sz="1800"/>
              <a:t>• Buen equilibrio de carga</a:t>
            </a:r>
          </a:p>
          <a:p>
            <a:pPr algn="just" eaLnBrk="1" hangingPunct="1">
              <a:lnSpc>
                <a:spcPct val="100000"/>
              </a:lnSpc>
              <a:spcBef>
                <a:spcPct val="0"/>
              </a:spcBef>
              <a:buFontTx/>
              <a:buNone/>
            </a:pPr>
            <a:r>
              <a:rPr lang="en-US" altLang="en-US" sz="1800"/>
              <a:t>• Bajas pérdidas de red.</a:t>
            </a:r>
          </a:p>
          <a:p>
            <a:pPr algn="just" eaLnBrk="1" hangingPunct="1">
              <a:lnSpc>
                <a:spcPct val="100000"/>
              </a:lnSpc>
              <a:spcBef>
                <a:spcPct val="0"/>
              </a:spcBef>
              <a:buFontTx/>
              <a:buNone/>
            </a:pPr>
            <a:r>
              <a:rPr lang="en-US" altLang="en-US" sz="1800" b="1"/>
              <a:t>2) Desventajas</a:t>
            </a:r>
          </a:p>
          <a:p>
            <a:pPr algn="just" eaLnBrk="1" hangingPunct="1">
              <a:lnSpc>
                <a:spcPct val="100000"/>
              </a:lnSpc>
              <a:spcBef>
                <a:spcPct val="0"/>
              </a:spcBef>
              <a:buFontTx/>
              <a:buNone/>
            </a:pPr>
            <a:r>
              <a:rPr lang="en-US" altLang="en-US" sz="1800"/>
              <a:t>• La selectividad es muy pobre</a:t>
            </a:r>
          </a:p>
          <a:p>
            <a:pPr algn="just" eaLnBrk="1" hangingPunct="1">
              <a:lnSpc>
                <a:spcPct val="100000"/>
              </a:lnSpc>
              <a:spcBef>
                <a:spcPct val="0"/>
              </a:spcBef>
              <a:buFontTx/>
              <a:buNone/>
            </a:pPr>
            <a:r>
              <a:rPr lang="en-US" altLang="en-US" sz="1800"/>
              <a:t>• La protección de impedancia es complicada</a:t>
            </a:r>
          </a:p>
          <a:p>
            <a:pPr algn="just" eaLnBrk="1" hangingPunct="1">
              <a:lnSpc>
                <a:spcPct val="100000"/>
              </a:lnSpc>
              <a:spcBef>
                <a:spcPct val="0"/>
              </a:spcBef>
              <a:buFontTx/>
              <a:buNone/>
            </a:pPr>
            <a:r>
              <a:rPr lang="en-US" altLang="en-US" sz="1800"/>
              <a:t>• Altas corrientes de cortocircuito en el sistema</a:t>
            </a:r>
          </a:p>
          <a:p>
            <a:pPr algn="just" eaLnBrk="1" hangingPunct="1">
              <a:lnSpc>
                <a:spcPct val="100000"/>
              </a:lnSpc>
              <a:spcBef>
                <a:spcPct val="0"/>
              </a:spcBef>
              <a:buFontTx/>
              <a:buNone/>
            </a:pPr>
            <a:r>
              <a:rPr lang="en-US" altLang="en-US" sz="1800"/>
              <a:t>• Se necesitan cálculos extensos de flujo de carga y cortocircuito.</a:t>
            </a:r>
          </a:p>
        </p:txBody>
      </p:sp>
      <p:sp>
        <p:nvSpPr>
          <p:cNvPr id="55299" name="Rectángulo 5">
            <a:extLst>
              <a:ext uri="{FF2B5EF4-FFF2-40B4-BE49-F238E27FC236}">
                <a16:creationId xmlns:a16="http://schemas.microsoft.com/office/drawing/2014/main" id="{52CC11D8-4670-4CA1-B030-F5B8D13DBC90}"/>
              </a:ext>
            </a:extLst>
          </p:cNvPr>
          <p:cNvSpPr>
            <a:spLocks noChangeArrowheads="1"/>
          </p:cNvSpPr>
          <p:nvPr/>
        </p:nvSpPr>
        <p:spPr bwMode="auto">
          <a:xfrm>
            <a:off x="8401050" y="5741988"/>
            <a:ext cx="24145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ct val="0"/>
              </a:spcBef>
              <a:buFontTx/>
              <a:buNone/>
            </a:pPr>
            <a:r>
              <a:rPr lang="en-US" altLang="en-US" sz="1800" b="1"/>
              <a:t>Figura 4.5 Red mallada.</a:t>
            </a:r>
          </a:p>
        </p:txBody>
      </p:sp>
      <p:pic>
        <p:nvPicPr>
          <p:cNvPr id="55300" name="Imagen 6">
            <a:extLst>
              <a:ext uri="{FF2B5EF4-FFF2-40B4-BE49-F238E27FC236}">
                <a16:creationId xmlns:a16="http://schemas.microsoft.com/office/drawing/2014/main" id="{1E5D8ED8-3623-4E6B-8701-110107AC727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273925" y="796925"/>
            <a:ext cx="4667250" cy="4945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ángulo 1">
            <a:extLst>
              <a:ext uri="{FF2B5EF4-FFF2-40B4-BE49-F238E27FC236}">
                <a16:creationId xmlns:a16="http://schemas.microsoft.com/office/drawing/2014/main" id="{98200209-DF1E-4E3E-806E-A4B212745CA9}"/>
              </a:ext>
            </a:extLst>
          </p:cNvPr>
          <p:cNvSpPr>
            <a:spLocks noChangeArrowheads="1"/>
          </p:cNvSpPr>
          <p:nvPr/>
        </p:nvSpPr>
        <p:spPr bwMode="auto">
          <a:xfrm>
            <a:off x="203200" y="198438"/>
            <a:ext cx="11836400" cy="646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ct val="0"/>
              </a:spcBef>
              <a:buFontTx/>
              <a:buNone/>
            </a:pPr>
            <a:r>
              <a:rPr lang="en-US" altLang="en-US" sz="3600" b="1"/>
              <a:t>5</a:t>
            </a:r>
          </a:p>
          <a:p>
            <a:pPr algn="just" eaLnBrk="1" hangingPunct="1">
              <a:lnSpc>
                <a:spcPct val="100000"/>
              </a:lnSpc>
              <a:spcBef>
                <a:spcPct val="0"/>
              </a:spcBef>
              <a:buFontTx/>
              <a:buNone/>
            </a:pPr>
            <a:r>
              <a:rPr lang="en-US" altLang="en-US" sz="3600" b="1"/>
              <a:t>Tipos de red para el cálculo de corrientes de cortocircuito</a:t>
            </a:r>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r>
              <a:rPr lang="en-US" altLang="en-US" sz="1800" b="1"/>
              <a:t>5.1 Tipos de redes de baja tensión</a:t>
            </a:r>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r>
              <a:rPr lang="en-US" altLang="en-US" sz="1800"/>
              <a:t>En esta sección se muestran otros tipos de redes, que en ocasiones son encontrados en la práctica y en los que las corrientes de cortocircuito se alimentan de diferentes fuentes. Los tipos de red más frecuentes en los sectores público e industriales son redes radiales. Para estas redes, el cálculo de corrientes de cortocircuito es muy simple. Los lados de media y baja tensión se puede configurar arbitrariamente, de acuerdo con los requisitos para el suministro de energía (Figura 5.1).</a:t>
            </a:r>
          </a:p>
          <a:p>
            <a:pPr algn="just" eaLnBrk="1" hangingPunct="1">
              <a:lnSpc>
                <a:spcPct val="100000"/>
              </a:lnSpc>
              <a:spcBef>
                <a:spcPct val="0"/>
              </a:spcBef>
              <a:buFontTx/>
              <a:buNone/>
            </a:pPr>
            <a:r>
              <a:rPr lang="en-US" altLang="en-US" sz="1800"/>
              <a:t>En las redes industriales, la alimentación de los sistemas no debe fallar. En el en caso de mal funcionamiento, la conmutación puede tener lugar desde otro transformador (Figura 5.2). Las redes radiales con entradas redundantes tienen una mayor seguridad de suministro y una calidad de alta tensión (Figura 5.3). Los transformadores pueden ser cargados uniformemente. La red mallada con diferentes entradas es el más extendido tipo de red utilizada para la distribución eléctrica en la industria (Figura 5.4). </a:t>
            </a:r>
          </a:p>
          <a:p>
            <a:pPr algn="just" eaLnBrk="1" hangingPunct="1">
              <a:lnSpc>
                <a:spcPct val="100000"/>
              </a:lnSpc>
              <a:spcBef>
                <a:spcPct val="0"/>
              </a:spcBef>
              <a:buFontTx/>
              <a:buNone/>
            </a:pPr>
            <a:r>
              <a:rPr lang="en-US" altLang="en-US" sz="1800"/>
              <a:t>Las desventajas de tales redes son los altos costos de inversión y un arreglo que es difícil de supervisar.</a:t>
            </a:r>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r>
              <a:rPr lang="en-US" altLang="en-US" sz="1800" b="1"/>
              <a:t>5.2 Tipos de Redes de Media Tensión</a:t>
            </a:r>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r>
              <a:rPr lang="en-US" altLang="en-US" sz="1800"/>
              <a:t>Para el diseño óptimo de los sistemas de media tensión, los siguientes puntos que no sono explicados con más detalle son de gran importancia:</a:t>
            </a:r>
          </a:p>
          <a:p>
            <a:pPr algn="just" eaLnBrk="1" hangingPunct="1">
              <a:lnSpc>
                <a:spcPct val="100000"/>
              </a:lnSpc>
              <a:spcBef>
                <a:spcPct val="0"/>
              </a:spcBef>
              <a:buFontTx/>
              <a:buNone/>
            </a:pPr>
            <a:r>
              <a:rPr lang="en-US" altLang="en-US" sz="1800"/>
              <a:t>• Pérdidas de red</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ángulo 1">
            <a:extLst>
              <a:ext uri="{FF2B5EF4-FFF2-40B4-BE49-F238E27FC236}">
                <a16:creationId xmlns:a16="http://schemas.microsoft.com/office/drawing/2014/main" id="{DDAECAF8-49E7-47D0-914C-30E5684D55EF}"/>
              </a:ext>
            </a:extLst>
          </p:cNvPr>
          <p:cNvSpPr>
            <a:spLocks noChangeArrowheads="1"/>
          </p:cNvSpPr>
          <p:nvPr/>
        </p:nvSpPr>
        <p:spPr bwMode="auto">
          <a:xfrm>
            <a:off x="203200" y="198438"/>
            <a:ext cx="11836400" cy="674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ct val="0"/>
              </a:spcBef>
              <a:buFontTx/>
              <a:buNone/>
            </a:pPr>
            <a:r>
              <a:rPr lang="en-US" altLang="en-US" sz="1800"/>
              <a:t>• Complejidad del mantenimiento</a:t>
            </a:r>
          </a:p>
          <a:p>
            <a:pPr algn="just" eaLnBrk="1" hangingPunct="1">
              <a:lnSpc>
                <a:spcPct val="100000"/>
              </a:lnSpc>
              <a:spcBef>
                <a:spcPct val="0"/>
              </a:spcBef>
              <a:buFontTx/>
              <a:buNone/>
            </a:pPr>
            <a:r>
              <a:rPr lang="en-US" altLang="en-US" sz="1800"/>
              <a:t>•  Costos de inversion</a:t>
            </a:r>
          </a:p>
          <a:p>
            <a:pPr algn="just" eaLnBrk="1" hangingPunct="1">
              <a:lnSpc>
                <a:spcPct val="100000"/>
              </a:lnSpc>
              <a:spcBef>
                <a:spcPct val="0"/>
              </a:spcBef>
              <a:buFontTx/>
              <a:buNone/>
            </a:pPr>
            <a:r>
              <a:rPr lang="en-US" altLang="en-US" sz="1800"/>
              <a:t>• Cobertura de requisitos de energía</a:t>
            </a:r>
          </a:p>
          <a:p>
            <a:pPr algn="just" eaLnBrk="1" hangingPunct="1">
              <a:lnSpc>
                <a:spcPct val="100000"/>
              </a:lnSpc>
              <a:spcBef>
                <a:spcPct val="0"/>
              </a:spcBef>
              <a:buFontTx/>
              <a:buNone/>
            </a:pPr>
            <a:r>
              <a:rPr lang="en-US" altLang="en-US" sz="1800"/>
              <a:t>•   Seguridad de suministro</a:t>
            </a:r>
          </a:p>
          <a:p>
            <a:pPr algn="just" eaLnBrk="1" hangingPunct="1">
              <a:lnSpc>
                <a:spcPct val="100000"/>
              </a:lnSpc>
              <a:spcBef>
                <a:spcPct val="0"/>
              </a:spcBef>
              <a:buFontTx/>
              <a:buNone/>
            </a:pPr>
            <a:r>
              <a:rPr lang="en-US" altLang="en-US" sz="1800"/>
              <a:t>•   Facilidad de operación</a:t>
            </a:r>
          </a:p>
          <a:p>
            <a:pPr algn="just" eaLnBrk="1" hangingPunct="1">
              <a:lnSpc>
                <a:spcPct val="100000"/>
              </a:lnSpc>
              <a:spcBef>
                <a:spcPct val="0"/>
              </a:spcBef>
              <a:buFontTx/>
              <a:buNone/>
            </a:pPr>
            <a:r>
              <a:rPr lang="en-US" altLang="en-US" sz="1800"/>
              <a:t>• Compatibilidad medioambiental.</a:t>
            </a:r>
          </a:p>
          <a:p>
            <a:pPr algn="just" eaLnBrk="1" hangingPunct="1">
              <a:lnSpc>
                <a:spcPct val="100000"/>
              </a:lnSpc>
              <a:spcBef>
                <a:spcPct val="0"/>
              </a:spcBef>
              <a:buFontTx/>
              <a:buNone/>
            </a:pPr>
            <a:r>
              <a:rPr lang="en-US" altLang="en-US" sz="1800"/>
              <a:t>La Figura 5.5 ilustra una red de centro de carga industrial que suministra cargas a gran escala y Figura 5.6 una red en anillo, en la que el suministro de energía es asegurado.</a:t>
            </a:r>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n-US" altLang="en-US" sz="1800"/>
          </a:p>
        </p:txBody>
      </p:sp>
      <p:pic>
        <p:nvPicPr>
          <p:cNvPr id="57347" name="Imagen 1">
            <a:extLst>
              <a:ext uri="{FF2B5EF4-FFF2-40B4-BE49-F238E27FC236}">
                <a16:creationId xmlns:a16="http://schemas.microsoft.com/office/drawing/2014/main" id="{889A8464-6C19-49AB-8E6F-F10DDA476D4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38125" y="2543175"/>
            <a:ext cx="4633913" cy="3700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48" name="Imagen 2">
            <a:extLst>
              <a:ext uri="{FF2B5EF4-FFF2-40B4-BE49-F238E27FC236}">
                <a16:creationId xmlns:a16="http://schemas.microsoft.com/office/drawing/2014/main" id="{28ED5033-2279-43FF-A93E-FCB15334309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041900" y="2314575"/>
            <a:ext cx="6997700" cy="3436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49" name="Rectángulo 3">
            <a:extLst>
              <a:ext uri="{FF2B5EF4-FFF2-40B4-BE49-F238E27FC236}">
                <a16:creationId xmlns:a16="http://schemas.microsoft.com/office/drawing/2014/main" id="{1F2A7F9D-9E55-40D1-9714-EC78D604A9C6}"/>
              </a:ext>
            </a:extLst>
          </p:cNvPr>
          <p:cNvSpPr>
            <a:spLocks noChangeArrowheads="1"/>
          </p:cNvSpPr>
          <p:nvPr/>
        </p:nvSpPr>
        <p:spPr bwMode="auto">
          <a:xfrm>
            <a:off x="203200" y="6137275"/>
            <a:ext cx="466883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1800" b="1"/>
              <a:t>Figura 5.1 Redes radiales simples con diferentes centros de distribución de carga</a:t>
            </a:r>
          </a:p>
        </p:txBody>
      </p:sp>
      <p:sp>
        <p:nvSpPr>
          <p:cNvPr id="57350" name="Rectángulo 4">
            <a:extLst>
              <a:ext uri="{FF2B5EF4-FFF2-40B4-BE49-F238E27FC236}">
                <a16:creationId xmlns:a16="http://schemas.microsoft.com/office/drawing/2014/main" id="{5A1645F3-0799-4E86-B718-44A000C0F6FA}"/>
              </a:ext>
            </a:extLst>
          </p:cNvPr>
          <p:cNvSpPr>
            <a:spLocks noChangeArrowheads="1"/>
          </p:cNvSpPr>
          <p:nvPr/>
        </p:nvSpPr>
        <p:spPr bwMode="auto">
          <a:xfrm>
            <a:off x="5407025" y="5921375"/>
            <a:ext cx="6096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1800" b="1"/>
              <a:t>Figura 5.2 Redes radiales simples con circuitos de carga individuales.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ángulo 1">
            <a:extLst>
              <a:ext uri="{FF2B5EF4-FFF2-40B4-BE49-F238E27FC236}">
                <a16:creationId xmlns:a16="http://schemas.microsoft.com/office/drawing/2014/main" id="{99E52671-6126-4847-B1B9-D4925769EAC5}"/>
              </a:ext>
            </a:extLst>
          </p:cNvPr>
          <p:cNvSpPr>
            <a:spLocks noChangeArrowheads="1"/>
          </p:cNvSpPr>
          <p:nvPr/>
        </p:nvSpPr>
        <p:spPr bwMode="auto">
          <a:xfrm>
            <a:off x="203200" y="198438"/>
            <a:ext cx="11836400" cy="646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p:txBody>
      </p:sp>
      <p:pic>
        <p:nvPicPr>
          <p:cNvPr id="58371" name="Imagen 5">
            <a:extLst>
              <a:ext uri="{FF2B5EF4-FFF2-40B4-BE49-F238E27FC236}">
                <a16:creationId xmlns:a16="http://schemas.microsoft.com/office/drawing/2014/main" id="{C0CE17D9-E390-4690-B89E-3AF7D63F9EF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3200" y="198438"/>
            <a:ext cx="5692775" cy="3471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72" name="Rectángulo 6">
            <a:extLst>
              <a:ext uri="{FF2B5EF4-FFF2-40B4-BE49-F238E27FC236}">
                <a16:creationId xmlns:a16="http://schemas.microsoft.com/office/drawing/2014/main" id="{8AC8642C-6180-4698-B4CC-B4B0B37D5E2D}"/>
              </a:ext>
            </a:extLst>
          </p:cNvPr>
          <p:cNvSpPr>
            <a:spLocks noChangeArrowheads="1"/>
          </p:cNvSpPr>
          <p:nvPr/>
        </p:nvSpPr>
        <p:spPr bwMode="auto">
          <a:xfrm>
            <a:off x="200025" y="3670300"/>
            <a:ext cx="59213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1800" b="1"/>
              <a:t>Figura 5.3 Redes radiales simples con entradas redundantes.</a:t>
            </a:r>
          </a:p>
        </p:txBody>
      </p:sp>
      <p:pic>
        <p:nvPicPr>
          <p:cNvPr id="58373" name="Imagen 7">
            <a:extLst>
              <a:ext uri="{FF2B5EF4-FFF2-40B4-BE49-F238E27FC236}">
                <a16:creationId xmlns:a16="http://schemas.microsoft.com/office/drawing/2014/main" id="{1920E893-E8C8-423E-81F5-4D803F01330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448425" y="334963"/>
            <a:ext cx="5476875" cy="5732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74" name="Rectángulo 8">
            <a:extLst>
              <a:ext uri="{FF2B5EF4-FFF2-40B4-BE49-F238E27FC236}">
                <a16:creationId xmlns:a16="http://schemas.microsoft.com/office/drawing/2014/main" id="{99B4D70E-582E-4E38-8ADC-80677F69EE09}"/>
              </a:ext>
            </a:extLst>
          </p:cNvPr>
          <p:cNvSpPr>
            <a:spLocks noChangeArrowheads="1"/>
          </p:cNvSpPr>
          <p:nvPr/>
        </p:nvSpPr>
        <p:spPr bwMode="auto">
          <a:xfrm>
            <a:off x="7219950" y="6067425"/>
            <a:ext cx="48196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1800" b="1"/>
              <a:t>Figura 5.4 Red mallada con diferentes entradas y nodos de red con fusibles.</a:t>
            </a:r>
          </a:p>
        </p:txBody>
      </p:sp>
      <p:pic>
        <p:nvPicPr>
          <p:cNvPr id="58375" name="Imagen 9">
            <a:extLst>
              <a:ext uri="{FF2B5EF4-FFF2-40B4-BE49-F238E27FC236}">
                <a16:creationId xmlns:a16="http://schemas.microsoft.com/office/drawing/2014/main" id="{4638E7DC-AC81-4540-8784-CE074375764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85763" y="4038600"/>
            <a:ext cx="3448050" cy="255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76" name="Rectángulo 10">
            <a:extLst>
              <a:ext uri="{FF2B5EF4-FFF2-40B4-BE49-F238E27FC236}">
                <a16:creationId xmlns:a16="http://schemas.microsoft.com/office/drawing/2014/main" id="{7CE524A2-1949-492A-836A-470384FB6FEA}"/>
              </a:ext>
            </a:extLst>
          </p:cNvPr>
          <p:cNvSpPr>
            <a:spLocks noChangeArrowheads="1"/>
          </p:cNvSpPr>
          <p:nvPr/>
        </p:nvSpPr>
        <p:spPr bwMode="auto">
          <a:xfrm>
            <a:off x="3713163" y="4714875"/>
            <a:ext cx="165417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1800" b="1"/>
              <a:t>Figura 5.5 Red de centros de carga industrial.</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ángulo 1">
            <a:extLst>
              <a:ext uri="{FF2B5EF4-FFF2-40B4-BE49-F238E27FC236}">
                <a16:creationId xmlns:a16="http://schemas.microsoft.com/office/drawing/2014/main" id="{D57A91B3-EC9B-4C2D-A53B-AF24E505B2EC}"/>
              </a:ext>
            </a:extLst>
          </p:cNvPr>
          <p:cNvSpPr>
            <a:spLocks noChangeArrowheads="1"/>
          </p:cNvSpPr>
          <p:nvPr/>
        </p:nvSpPr>
        <p:spPr bwMode="auto">
          <a:xfrm>
            <a:off x="203200" y="198438"/>
            <a:ext cx="11836400" cy="618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r>
              <a:rPr lang="en-US" altLang="en-US" sz="1800"/>
              <a:t>Las Figuras 5.5–5.9 representan tipos de redes de media tensión con diferentes posibles estructuras La red con anillos abiertos (Figura 5.5) está conectada a través del circuito interruptores a la barra colectora. El anillo se puede abrir y cerrar mediante el interruptor de carga desconectador. La red con estación remota (Figuras 5.6 y 5.7) con red La estructura de soporte está conectada a través de varios cables de entrada a la barra colectora de la subestación transformadora. </a:t>
            </a:r>
          </a:p>
        </p:txBody>
      </p:sp>
      <p:pic>
        <p:nvPicPr>
          <p:cNvPr id="59395" name="Imagen 1">
            <a:extLst>
              <a:ext uri="{FF2B5EF4-FFF2-40B4-BE49-F238E27FC236}">
                <a16:creationId xmlns:a16="http://schemas.microsoft.com/office/drawing/2014/main" id="{DD62009B-5ABD-4A4F-9D7A-D4AD90833B2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3200" y="198438"/>
            <a:ext cx="4897438" cy="431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6" name="Imagen 2">
            <a:extLst>
              <a:ext uri="{FF2B5EF4-FFF2-40B4-BE49-F238E27FC236}">
                <a16:creationId xmlns:a16="http://schemas.microsoft.com/office/drawing/2014/main" id="{DDF07A15-F2D7-4530-B911-E10782F9350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773863" y="198438"/>
            <a:ext cx="5265737" cy="431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397" name="Rectángulo 3">
            <a:extLst>
              <a:ext uri="{FF2B5EF4-FFF2-40B4-BE49-F238E27FC236}">
                <a16:creationId xmlns:a16="http://schemas.microsoft.com/office/drawing/2014/main" id="{5CC9D82C-21EA-44F6-BE45-A9C40487A05A}"/>
              </a:ext>
            </a:extLst>
          </p:cNvPr>
          <p:cNvSpPr>
            <a:spLocks noChangeArrowheads="1"/>
          </p:cNvSpPr>
          <p:nvPr/>
        </p:nvSpPr>
        <p:spPr bwMode="auto">
          <a:xfrm>
            <a:off x="938213" y="4511675"/>
            <a:ext cx="34258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1800" b="1"/>
              <a:t>Figura 5.6 Red industrial en anillo.</a:t>
            </a:r>
          </a:p>
        </p:txBody>
      </p:sp>
      <p:sp>
        <p:nvSpPr>
          <p:cNvPr id="59398" name="Rectángulo 4">
            <a:extLst>
              <a:ext uri="{FF2B5EF4-FFF2-40B4-BE49-F238E27FC236}">
                <a16:creationId xmlns:a16="http://schemas.microsoft.com/office/drawing/2014/main" id="{C742BC5D-A14F-4423-8F71-3C27D3511E65}"/>
              </a:ext>
            </a:extLst>
          </p:cNvPr>
          <p:cNvSpPr>
            <a:spLocks noChangeArrowheads="1"/>
          </p:cNvSpPr>
          <p:nvPr/>
        </p:nvSpPr>
        <p:spPr bwMode="auto">
          <a:xfrm>
            <a:off x="5980113" y="4511675"/>
            <a:ext cx="6096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1800" b="1"/>
              <a:t>Figura 5.7 (a) red en anillo, (b) red con estación remota y (c) estructura soporte de red.</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ángulo 1">
            <a:extLst>
              <a:ext uri="{FF2B5EF4-FFF2-40B4-BE49-F238E27FC236}">
                <a16:creationId xmlns:a16="http://schemas.microsoft.com/office/drawing/2014/main" id="{24CFFCDD-D2E2-40CB-AD4F-BF342AD77732}"/>
              </a:ext>
            </a:extLst>
          </p:cNvPr>
          <p:cNvSpPr>
            <a:spLocks noChangeArrowheads="1"/>
          </p:cNvSpPr>
          <p:nvPr/>
        </p:nvSpPr>
        <p:spPr bwMode="auto">
          <a:xfrm>
            <a:off x="203200" y="198438"/>
            <a:ext cx="11836400" cy="646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ct val="0"/>
              </a:spcBef>
              <a:buFontTx/>
              <a:buNone/>
            </a:pPr>
            <a:r>
              <a:rPr lang="en-US" altLang="en-US" sz="1800"/>
              <a:t>Una zona industrial también puede ser alimentada desde varios estaciones transformadoras (Figura 5.8). La corriente de cortocircuito también puede ser alimentada desde diferentes fuentes, como se muestra en la Figura 5.9.</a:t>
            </a:r>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a:p>
            <a:pPr algn="just" eaLnBrk="1" hangingPunct="1">
              <a:lnSpc>
                <a:spcPct val="100000"/>
              </a:lnSpc>
              <a:spcBef>
                <a:spcPct val="0"/>
              </a:spcBef>
              <a:buFontTx/>
              <a:buNone/>
            </a:pPr>
            <a:endParaRPr lang="es-ES" altLang="en-US" sz="1800"/>
          </a:p>
        </p:txBody>
      </p:sp>
      <p:pic>
        <p:nvPicPr>
          <p:cNvPr id="60419" name="Imagen 2">
            <a:extLst>
              <a:ext uri="{FF2B5EF4-FFF2-40B4-BE49-F238E27FC236}">
                <a16:creationId xmlns:a16="http://schemas.microsoft.com/office/drawing/2014/main" id="{DB2B0FCD-5948-43FD-A511-0F16EA9BEA1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3200" y="898525"/>
            <a:ext cx="6076950" cy="526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20" name="Imagen 3">
            <a:extLst>
              <a:ext uri="{FF2B5EF4-FFF2-40B4-BE49-F238E27FC236}">
                <a16:creationId xmlns:a16="http://schemas.microsoft.com/office/drawing/2014/main" id="{93A0BCE5-1DB8-4175-AA47-CEEE4F92422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280150" y="1193800"/>
            <a:ext cx="5759450" cy="473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21" name="Rectángulo 4">
            <a:extLst>
              <a:ext uri="{FF2B5EF4-FFF2-40B4-BE49-F238E27FC236}">
                <a16:creationId xmlns:a16="http://schemas.microsoft.com/office/drawing/2014/main" id="{CBDE6F98-16C1-4038-A2E0-2B859B041E49}"/>
              </a:ext>
            </a:extLst>
          </p:cNvPr>
          <p:cNvSpPr>
            <a:spLocks noChangeArrowheads="1"/>
          </p:cNvSpPr>
          <p:nvPr/>
        </p:nvSpPr>
        <p:spPr bwMode="auto">
          <a:xfrm>
            <a:off x="0" y="6165850"/>
            <a:ext cx="6096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1800" b="1"/>
              <a:t>Figura 5.8 Configuración de red para sistemas de media tensión.</a:t>
            </a:r>
          </a:p>
        </p:txBody>
      </p:sp>
      <p:sp>
        <p:nvSpPr>
          <p:cNvPr id="60422" name="Rectángulo 5">
            <a:extLst>
              <a:ext uri="{FF2B5EF4-FFF2-40B4-BE49-F238E27FC236}">
                <a16:creationId xmlns:a16="http://schemas.microsoft.com/office/drawing/2014/main" id="{D3D66301-A68E-45E8-9F0D-2C723AC22739}"/>
              </a:ext>
            </a:extLst>
          </p:cNvPr>
          <p:cNvSpPr>
            <a:spLocks noChangeArrowheads="1"/>
          </p:cNvSpPr>
          <p:nvPr/>
        </p:nvSpPr>
        <p:spPr bwMode="auto">
          <a:xfrm>
            <a:off x="6877050" y="5981700"/>
            <a:ext cx="45259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1800" b="1"/>
              <a:t>Figura 5.9 Cortocircuito con entradas simples.</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ángulo 1">
            <a:extLst>
              <a:ext uri="{FF2B5EF4-FFF2-40B4-BE49-F238E27FC236}">
                <a16:creationId xmlns:a16="http://schemas.microsoft.com/office/drawing/2014/main" id="{76D194E1-55F2-4F64-BD44-93C3342782D2}"/>
              </a:ext>
            </a:extLst>
          </p:cNvPr>
          <p:cNvSpPr>
            <a:spLocks noChangeArrowheads="1"/>
          </p:cNvSpPr>
          <p:nvPr/>
        </p:nvSpPr>
        <p:spPr bwMode="auto">
          <a:xfrm>
            <a:off x="203200" y="198438"/>
            <a:ext cx="11836400" cy="701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ct val="0"/>
              </a:spcBef>
              <a:buFontTx/>
              <a:buNone/>
            </a:pPr>
            <a:r>
              <a:rPr lang="en-US" altLang="en-US" sz="1800" b="1"/>
              <a:t>5.3 Tipos de redes de alta tensión</a:t>
            </a:r>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r>
              <a:rPr lang="en-US" altLang="en-US" sz="1800"/>
              <a:t>Las subestaciones de alta tensión son puntos en el sistema eléctrico donde la potencia puede ser agrupada de fuentes generadoras, distribuida y transformada, y entregada a los puntos de carga. Las subestaciones están interconectadas entre sí, de manera que el sistema de potencia se convierte en una red mallada. Esto aumenta la fiabilidad del Sistema de potencia, al proporcionar caminos alternativos para el flujo de energía para apoyar ante de cualquier contingencia, de manera que se mantenga la entrega de potencia a las cargas y los generadores no se enfrenten a ningún corte.</a:t>
            </a:r>
          </a:p>
          <a:p>
            <a:pPr algn="just" eaLnBrk="1" hangingPunct="1">
              <a:lnSpc>
                <a:spcPct val="100000"/>
              </a:lnSpc>
              <a:spcBef>
                <a:spcPct val="0"/>
              </a:spcBef>
              <a:buFontTx/>
              <a:buNone/>
            </a:pPr>
            <a:r>
              <a:rPr lang="en-US" altLang="en-US" sz="1800"/>
              <a:t>La subestación de alta tensión es un componente crítico en el sistema de potencia, y la confiabilidad del sistema de potencia depende de la subestación. Por lo tanto, la configuración del circuito de la subestación de alto-voltaje tiene que ser cuidadosamente seleccionada y diseñada. Los embarrados son la parte de la subestación donde se concentra toda la potencia desde los alimentadores entrants, y distribuidao a los alimentadores salientes.</a:t>
            </a:r>
          </a:p>
          <a:p>
            <a:pPr algn="just" eaLnBrk="1" hangingPunct="1">
              <a:lnSpc>
                <a:spcPct val="100000"/>
              </a:lnSpc>
              <a:spcBef>
                <a:spcPct val="0"/>
              </a:spcBef>
              <a:buFontTx/>
              <a:buNone/>
            </a:pPr>
            <a:r>
              <a:rPr lang="en-US" altLang="en-US" sz="1800"/>
              <a:t>Eso significa que la confiabilidad de cualquier subestación de alta tensión depende de la confiabilidad de los embarrados presentes en el sistema de potencia. Un corte de cualquier barra colectora puede tener efectos dramáticos en el sistema de potencia. Una interrupción de una barra colectora conduce a la interrupción de las líneas de transmisión conectadas a él.</a:t>
            </a:r>
          </a:p>
          <a:p>
            <a:pPr algn="just" eaLnBrk="1" hangingPunct="1">
              <a:lnSpc>
                <a:spcPct val="100000"/>
              </a:lnSpc>
              <a:spcBef>
                <a:spcPct val="0"/>
              </a:spcBef>
              <a:buFontTx/>
              <a:buNone/>
            </a:pPr>
            <a:r>
              <a:rPr lang="en-US" altLang="en-US" sz="1800"/>
              <a:t>Como resultado, el flujo de energía cambia a las líneas sanas sobrevivientes que ahora están llevando más poder del que son capaces. Esto conduce al disparo de estas líneas, y el efecto cascada continúa hasta que se produce un apagón o una situación similar. Se debe tener en cuenta la importancia de la confiabilidad de la barra colectora cuando se observa el diferentes sistemas de barras colectoras que prevalecen.</a:t>
            </a:r>
          </a:p>
          <a:p>
            <a:pPr algn="just" eaLnBrk="1" hangingPunct="1">
              <a:lnSpc>
                <a:spcPct val="100000"/>
              </a:lnSpc>
              <a:spcBef>
                <a:spcPct val="0"/>
              </a:spcBef>
              <a:buFontTx/>
              <a:buNone/>
            </a:pPr>
            <a:r>
              <a:rPr lang="en-US" altLang="en-US" sz="1800"/>
              <a:t>Los sistemas trifásicos de alta tensión se encuentran en la operación combinada, en las ciudades y en los centros industriales. El nivel de voltaje está determinado por el transmisión y potencia de cortocircuito. La aparamenta está diseñada como sala interior o patio de maniobras al aire libre. Para la conﬁguración y cálculo de aparamenta de la el alcance del sistema y el número de barras y su equipamiento es muy importante. Las figuras 5.10 a 5.12 muestran diferentes tipos de sistemas de potencia de alto voltaje, como generación, transmisión y distribución.</a:t>
            </a:r>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endParaRPr lang="en-US" altLang="en-US" sz="180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ángulo 1">
            <a:extLst>
              <a:ext uri="{FF2B5EF4-FFF2-40B4-BE49-F238E27FC236}">
                <a16:creationId xmlns:a16="http://schemas.microsoft.com/office/drawing/2014/main" id="{34856A02-C4B9-4B83-A51B-2F5E199FAE5C}"/>
              </a:ext>
            </a:extLst>
          </p:cNvPr>
          <p:cNvSpPr>
            <a:spLocks noChangeArrowheads="1"/>
          </p:cNvSpPr>
          <p:nvPr/>
        </p:nvSpPr>
        <p:spPr bwMode="auto">
          <a:xfrm>
            <a:off x="192088" y="179388"/>
            <a:ext cx="11718925" cy="646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endParaRPr lang="en-US" altLang="en-US" sz="1800"/>
          </a:p>
          <a:p>
            <a:pPr algn="just" eaLnBrk="1" hangingPunct="1">
              <a:lnSpc>
                <a:spcPct val="100000"/>
              </a:lnSpc>
              <a:spcBef>
                <a:spcPct val="0"/>
              </a:spcBef>
              <a:buFontTx/>
              <a:buNone/>
            </a:pPr>
            <a:endParaRPr lang="en-US" altLang="en-US" sz="1800"/>
          </a:p>
        </p:txBody>
      </p:sp>
      <p:pic>
        <p:nvPicPr>
          <p:cNvPr id="62467" name="Imagen 1">
            <a:extLst>
              <a:ext uri="{FF2B5EF4-FFF2-40B4-BE49-F238E27FC236}">
                <a16:creationId xmlns:a16="http://schemas.microsoft.com/office/drawing/2014/main" id="{0918CF5C-77DD-45CD-BF8C-3F0CD695CB5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2088" y="179388"/>
            <a:ext cx="5859462" cy="606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68" name="Rectángulo 2">
            <a:extLst>
              <a:ext uri="{FF2B5EF4-FFF2-40B4-BE49-F238E27FC236}">
                <a16:creationId xmlns:a16="http://schemas.microsoft.com/office/drawing/2014/main" id="{750FF753-FC07-4797-9CE1-BC1C5639FE53}"/>
              </a:ext>
            </a:extLst>
          </p:cNvPr>
          <p:cNvSpPr>
            <a:spLocks noChangeArrowheads="1"/>
          </p:cNvSpPr>
          <p:nvPr/>
        </p:nvSpPr>
        <p:spPr bwMode="auto">
          <a:xfrm>
            <a:off x="992188" y="6240463"/>
            <a:ext cx="363061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ct val="0"/>
              </a:spcBef>
              <a:buFontTx/>
              <a:buNone/>
            </a:pPr>
            <a:r>
              <a:rPr lang="en-US" altLang="en-US" sz="1800" b="1"/>
              <a:t>Figura 5.10 Subestación 380/110 kV.</a:t>
            </a:r>
          </a:p>
        </p:txBody>
      </p:sp>
      <p:pic>
        <p:nvPicPr>
          <p:cNvPr id="62469" name="Imagen 3">
            <a:extLst>
              <a:ext uri="{FF2B5EF4-FFF2-40B4-BE49-F238E27FC236}">
                <a16:creationId xmlns:a16="http://schemas.microsoft.com/office/drawing/2014/main" id="{69B889E5-A5CC-46AC-8D25-0B08E78F7F2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761163" y="179388"/>
            <a:ext cx="5149850" cy="606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70" name="Rectángulo 4">
            <a:extLst>
              <a:ext uri="{FF2B5EF4-FFF2-40B4-BE49-F238E27FC236}">
                <a16:creationId xmlns:a16="http://schemas.microsoft.com/office/drawing/2014/main" id="{5B1FA377-49DA-46C7-8289-583A63886BFF}"/>
              </a:ext>
            </a:extLst>
          </p:cNvPr>
          <p:cNvSpPr>
            <a:spLocks noChangeArrowheads="1"/>
          </p:cNvSpPr>
          <p:nvPr/>
        </p:nvSpPr>
        <p:spPr bwMode="auto">
          <a:xfrm>
            <a:off x="6940550" y="6240463"/>
            <a:ext cx="47926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1800" b="1"/>
              <a:t>Figura 5.11 Línea de transmisión de alta tensión.</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Imagen 5">
            <a:extLst>
              <a:ext uri="{FF2B5EF4-FFF2-40B4-BE49-F238E27FC236}">
                <a16:creationId xmlns:a16="http://schemas.microsoft.com/office/drawing/2014/main" id="{EB27D5B7-FAA9-4A45-B736-A5DB9259DF4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200400" y="288925"/>
            <a:ext cx="5257800" cy="5926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491" name="Rectángulo 6">
            <a:extLst>
              <a:ext uri="{FF2B5EF4-FFF2-40B4-BE49-F238E27FC236}">
                <a16:creationId xmlns:a16="http://schemas.microsoft.com/office/drawing/2014/main" id="{F5A8FF04-6FC3-4C06-A19B-319DDBC63996}"/>
              </a:ext>
            </a:extLst>
          </p:cNvPr>
          <p:cNvSpPr>
            <a:spLocks noChangeArrowheads="1"/>
          </p:cNvSpPr>
          <p:nvPr/>
        </p:nvSpPr>
        <p:spPr bwMode="auto">
          <a:xfrm>
            <a:off x="3059113" y="6215063"/>
            <a:ext cx="60737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1800" b="1"/>
              <a:t>Figura 5.12 Sistema de generación, transmisión y distribución.</a:t>
            </a:r>
          </a:p>
        </p:txBody>
      </p:sp>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TotalTime>
  <Words>10780</Words>
  <Application>Microsoft Office PowerPoint</Application>
  <PresentationFormat>Panorámica</PresentationFormat>
  <Paragraphs>983</Paragraphs>
  <Slides>65</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65</vt:i4>
      </vt:variant>
    </vt:vector>
  </HeadingPairs>
  <TitlesOfParts>
    <vt:vector size="70" baseType="lpstr">
      <vt:lpstr>Arial</vt:lpstr>
      <vt:lpstr>Calibri</vt:lpstr>
      <vt:lpstr>Calibri Light</vt:lpstr>
      <vt:lpstr>Wingdings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User</dc:creator>
  <cp:lastModifiedBy>User</cp:lastModifiedBy>
  <cp:revision>2</cp:revision>
  <dcterms:created xsi:type="dcterms:W3CDTF">2024-05-21T00:12:19Z</dcterms:created>
  <dcterms:modified xsi:type="dcterms:W3CDTF">2024-05-21T00:17:58Z</dcterms:modified>
</cp:coreProperties>
</file>